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8"/>
  </p:notesMasterIdLst>
  <p:sldIdLst>
    <p:sldId id="256" r:id="rId2"/>
    <p:sldId id="381" r:id="rId3"/>
    <p:sldId id="257" r:id="rId4"/>
    <p:sldId id="411" r:id="rId5"/>
    <p:sldId id="394" r:id="rId6"/>
    <p:sldId id="393" r:id="rId7"/>
    <p:sldId id="382" r:id="rId8"/>
    <p:sldId id="385" r:id="rId9"/>
    <p:sldId id="383" r:id="rId10"/>
    <p:sldId id="395" r:id="rId11"/>
    <p:sldId id="396" r:id="rId12"/>
    <p:sldId id="407" r:id="rId13"/>
    <p:sldId id="397" r:id="rId14"/>
    <p:sldId id="398" r:id="rId15"/>
    <p:sldId id="399" r:id="rId16"/>
    <p:sldId id="400" r:id="rId17"/>
    <p:sldId id="401" r:id="rId18"/>
    <p:sldId id="402" r:id="rId19"/>
    <p:sldId id="405" r:id="rId20"/>
    <p:sldId id="406" r:id="rId21"/>
    <p:sldId id="378" r:id="rId22"/>
    <p:sldId id="410" r:id="rId23"/>
    <p:sldId id="388" r:id="rId24"/>
    <p:sldId id="389" r:id="rId25"/>
    <p:sldId id="392" r:id="rId26"/>
    <p:sldId id="40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 snapToGrid="0">
      <p:cViewPr>
        <p:scale>
          <a:sx n="66" d="100"/>
          <a:sy n="66" d="100"/>
        </p:scale>
        <p:origin x="1080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3AA80-7A45-4A21-AC49-C7EFC2A9F2C0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D0AC1-4A42-42EF-9B2B-FE38246AED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91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60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711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457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10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797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027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201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35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0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12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74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316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561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718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279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50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B7D9C-00D1-4759-A40C-41459E682FB9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E44F75-9A08-4B9B-9ABB-E34572D1B2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641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9151BB-88FC-6D31-C850-21B016AA64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LİSELERE GEÇİŞ SİSTEMİ</a:t>
            </a:r>
            <a:br>
              <a:rPr lang="tr-TR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tr-TR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(LGS)</a:t>
            </a:r>
            <a:br>
              <a:rPr lang="tr-TR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tr-TR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2022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51AE3AF-D619-9FB4-D9B5-4D01EB967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4547" y="4003255"/>
            <a:ext cx="9144000" cy="1655762"/>
          </a:xfrm>
        </p:spPr>
        <p:txBody>
          <a:bodyPr/>
          <a:lstStyle/>
          <a:p>
            <a:pPr algn="r"/>
            <a:endParaRPr lang="tr-TR" dirty="0"/>
          </a:p>
          <a:p>
            <a:pPr algn="r"/>
            <a:r>
              <a:rPr lang="tr-TR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BATMAN REHBERLİK</a:t>
            </a:r>
          </a:p>
          <a:p>
            <a:pPr algn="r"/>
            <a:r>
              <a:rPr lang="tr-TR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 ARAŞTIRMA MERKEZİ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56BA7B4-4DB4-042F-5E98-D46C3E368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276" y="4120347"/>
            <a:ext cx="1804191" cy="17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8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Akış Çizelgesi: Öteki İşlem"/>
          <p:cNvSpPr/>
          <p:nvPr/>
        </p:nvSpPr>
        <p:spPr>
          <a:xfrm>
            <a:off x="918570" y="2204864"/>
            <a:ext cx="4529358" cy="64807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918570" y="3356992"/>
            <a:ext cx="4529358" cy="64807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923731" y="4509120"/>
            <a:ext cx="4524196" cy="64807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595615" y="3356992"/>
            <a:ext cx="3825305" cy="64807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599498" y="4581128"/>
            <a:ext cx="3780420" cy="64807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595615" y="2306960"/>
            <a:ext cx="3825305" cy="64807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91286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731846" y="230696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696400" y="3351659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696400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6B198EB3-0F71-A755-C583-B16F3C23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095" y="793081"/>
            <a:ext cx="8911687" cy="1280890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TESTLER VE KATSAYILARI</a:t>
            </a:r>
          </a:p>
        </p:txBody>
      </p:sp>
    </p:spTree>
    <p:extLst>
      <p:ext uri="{BB962C8B-B14F-4D97-AF65-F5344CB8AC3E}">
        <p14:creationId xmlns:p14="http://schemas.microsoft.com/office/powerpoint/2010/main" val="24693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1ABFF4F-6BAD-DD8B-1769-2AF19BC81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0927" y="2260261"/>
            <a:ext cx="4325073" cy="38328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  <a:latin typeface="Jokerman" panose="04090605060D06020702" pitchFamily="82" charset="0"/>
              </a:rPr>
              <a:t>Sınav 8. sınıf konularından çıkacak.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Jokerman" panose="04090605060D06020702" pitchFamily="82" charset="0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Jokerman" panose="04090605060D06020702" pitchFamily="82" charset="0"/>
              <a:ea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A51CC1D-7796-B758-CF5A-3CA14F8F2445}"/>
              </a:ext>
            </a:extLst>
          </p:cNvPr>
          <p:cNvSpPr/>
          <p:nvPr/>
        </p:nvSpPr>
        <p:spPr>
          <a:xfrm rot="20962404">
            <a:off x="6327494" y="1422388"/>
            <a:ext cx="4824754" cy="42624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54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600F58-8FD8-10A7-B947-BE1AD8CA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958" y="852710"/>
            <a:ext cx="8911687" cy="1280890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MERKEZİ YERLEŞTİRME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67C52D-94C1-7537-1157-EDCAC7F3D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05" y="2149033"/>
            <a:ext cx="7765989" cy="3777622"/>
          </a:xfrm>
        </p:spPr>
        <p:txBody>
          <a:bodyPr>
            <a:normAutofit fontScale="92500" lnSpcReduction="20000"/>
          </a:bodyPr>
          <a:lstStyle/>
          <a:p>
            <a:r>
              <a:rPr lang="tr-TR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1-Sınav Puanı,</a:t>
            </a:r>
          </a:p>
          <a:p>
            <a:r>
              <a:rPr lang="tr-TR" sz="24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2-Ortaöğretim Başarı Puanı,</a:t>
            </a:r>
          </a:p>
          <a:p>
            <a:r>
              <a:rPr lang="tr-TR" sz="24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3-Yıl Sonu Başarı Puanı Üstünlüğü (sırasıyla 8,7 ve 6. Sınıf)</a:t>
            </a:r>
          </a:p>
          <a:p>
            <a:r>
              <a:rPr lang="tr-TR" sz="24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3-8. Sınıf Özürsüz Devamsızlık,</a:t>
            </a:r>
          </a:p>
          <a:p>
            <a:r>
              <a:rPr lang="tr-TR" sz="24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4-Tercih önceliği,</a:t>
            </a:r>
          </a:p>
          <a:p>
            <a:r>
              <a:rPr lang="tr-TR" sz="24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5-Öğrencinin Yaşı (küçük olana)</a:t>
            </a:r>
          </a:p>
          <a:p>
            <a:endParaRPr lang="tr-TR" sz="2400" b="1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Öncelikle sınav puanına bakılacak eşitlik olması durumunda sırasıyla diğer kriterlere bakılacak.</a:t>
            </a:r>
          </a:p>
          <a:p>
            <a:pPr algn="ctr"/>
            <a:endParaRPr lang="tr-TR" sz="2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2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635370-BFBF-DB2F-5A16-46B048EF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BATMAN’DA SINAV İLE ÖĞRENCİ ALAN LİSELER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862AED02-1185-48D9-3851-2D1DA55A0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89213" y="2504142"/>
            <a:ext cx="8915400" cy="30603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389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8DC3378-17A9-1758-A8FB-B1C78AD78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3749" r="3802" b="3522"/>
          <a:stretch/>
        </p:blipFill>
        <p:spPr>
          <a:xfrm>
            <a:off x="998376" y="1548883"/>
            <a:ext cx="10730204" cy="38255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539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A2FD7E5-722A-53F2-1E13-B52A26A46D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1908" r="3571" b="1675"/>
          <a:stretch/>
        </p:blipFill>
        <p:spPr>
          <a:xfrm>
            <a:off x="951722" y="1502229"/>
            <a:ext cx="10804849" cy="3862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0848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108751D-5A6C-089C-77DC-980C97579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6184" r="3877" b="4052"/>
          <a:stretch/>
        </p:blipFill>
        <p:spPr>
          <a:xfrm>
            <a:off x="1017037" y="1474237"/>
            <a:ext cx="10702212" cy="39281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4439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29289FE-B38B-B8AC-11D0-C2D6ECCCC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" t="8232" r="3954" b="689"/>
          <a:stretch/>
        </p:blipFill>
        <p:spPr>
          <a:xfrm>
            <a:off x="1026366" y="2034073"/>
            <a:ext cx="10683551" cy="30417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071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206105-C9AC-D806-9394-7EAE7588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99" y="85656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YEREL YERLEŞTİRME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8CF3A4-ECC3-6E1C-8D22-F279C3E27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28" y="2396757"/>
            <a:ext cx="5285772" cy="4351338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Bahnschrift SemiBold Condensed" panose="020B0502040204020203" pitchFamily="34" charset="0"/>
              </a:rPr>
              <a:t>Okulların türü, kontenjanı ve bulundukları yere göre oluşturulan kayıt alanı ile öğrencilerin ikamet adresleri ve ortaokul başarı puanları gibi kriterler göz önünde bulundurularak yapılan yerleştirmedir.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48EBFC4-C501-EBFE-3FA8-1C80A8326A6B}"/>
              </a:ext>
            </a:extLst>
          </p:cNvPr>
          <p:cNvSpPr/>
          <p:nvPr/>
        </p:nvSpPr>
        <p:spPr>
          <a:xfrm rot="20995543">
            <a:off x="5957104" y="1903611"/>
            <a:ext cx="5688707" cy="379454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B1FE33F-E10D-09E1-F6BC-B018D036C13C}"/>
              </a:ext>
            </a:extLst>
          </p:cNvPr>
          <p:cNvSpPr txBox="1"/>
          <p:nvPr/>
        </p:nvSpPr>
        <p:spPr>
          <a:xfrm>
            <a:off x="2126003" y="1443841"/>
            <a:ext cx="77356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4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Yerel Yerleştirme Tercihi Sınava giren öğrenciler de dâhil olmak üzere tüm öğrenciler yerel yerleştirme ile öğrenci alan okul tercihinde bulunmak zorundadır.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4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Yerel yerleştirme işlemleri öğrencilerin; İkamet adresleri (adresin okula yakınlığı) ve okul başarı puanının üstünlüğü kriterlerine göre yapılır.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4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Eşitlik olması durumunda sırasıyla; 8’inci, 7’nci ve 6’ncı sınıflardaki yılsonu başarı puanı üstünlüğüne bakılarak yerleştirme yapılır </a:t>
            </a:r>
          </a:p>
        </p:txBody>
      </p:sp>
      <p:pic>
        <p:nvPicPr>
          <p:cNvPr id="2050" name="Picture 2" descr="masa lambası çizimi / LetsDrawIt">
            <a:extLst>
              <a:ext uri="{FF2B5EF4-FFF2-40B4-BE49-F238E27FC236}">
                <a16:creationId xmlns:a16="http://schemas.microsoft.com/office/drawing/2014/main" id="{2D7CE57B-E529-93CF-12DF-F069BC33B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99" y="3077420"/>
            <a:ext cx="2743201" cy="3529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D Çizim Örnekleri +40 | Pixselle | Pencil art drawings, Art sketches, Art  drawings">
            <a:extLst>
              <a:ext uri="{FF2B5EF4-FFF2-40B4-BE49-F238E27FC236}">
                <a16:creationId xmlns:a16="http://schemas.microsoft.com/office/drawing/2014/main" id="{71B07193-38AB-6922-3CE4-4B88E3403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123825"/>
            <a:ext cx="2305050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57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14453" y="2379071"/>
              <a:ext cx="9717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4-14</a:t>
              </a:r>
            </a:p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Nisan 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967737"/>
            <a:chOff x="6758336" y="1878795"/>
            <a:chExt cx="1496062" cy="1967737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53625" y="2276872"/>
              <a:ext cx="121667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30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Haziran </a:t>
              </a: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8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4-20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97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Sınav Başvuruları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85241" y="4573353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Sınav Tarihi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5" y="4576370"/>
            <a:ext cx="2401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8" name="Başlık 37">
            <a:extLst>
              <a:ext uri="{FF2B5EF4-FFF2-40B4-BE49-F238E27FC236}">
                <a16:creationId xmlns:a16="http://schemas.microsoft.com/office/drawing/2014/main" id="{AE1B44F7-E7F3-1FA5-EA3D-02D29196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589" y="644563"/>
            <a:ext cx="8911687" cy="1280890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LGS SINAV TAKVİMİ</a:t>
            </a: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CF90D0C5-B694-B166-0E6E-4A5BBCFE2D6E}"/>
              </a:ext>
            </a:extLst>
          </p:cNvPr>
          <p:cNvGrpSpPr/>
          <p:nvPr/>
        </p:nvGrpSpPr>
        <p:grpSpPr>
          <a:xfrm>
            <a:off x="3785241" y="1841581"/>
            <a:ext cx="1536936" cy="1869217"/>
            <a:chOff x="6856615" y="1877873"/>
            <a:chExt cx="1536936" cy="1893249"/>
          </a:xfrm>
        </p:grpSpPr>
        <p:sp>
          <p:nvSpPr>
            <p:cNvPr id="37" name="Teardrop 26">
              <a:extLst>
                <a:ext uri="{FF2B5EF4-FFF2-40B4-BE49-F238E27FC236}">
                  <a16:creationId xmlns:a16="http://schemas.microsoft.com/office/drawing/2014/main" id="{1428A41F-FCF3-12B8-B2E7-6850C8B0002C}"/>
                </a:ext>
              </a:extLst>
            </p:cNvPr>
            <p:cNvSpPr/>
            <p:nvPr/>
          </p:nvSpPr>
          <p:spPr>
            <a:xfrm rot="8228570">
              <a:off x="6856615" y="1877873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TextBox 30">
              <a:extLst>
                <a:ext uri="{FF2B5EF4-FFF2-40B4-BE49-F238E27FC236}">
                  <a16:creationId xmlns:a16="http://schemas.microsoft.com/office/drawing/2014/main" id="{280BC181-07C6-15B1-A2B7-AF0870735C7B}"/>
                </a:ext>
              </a:extLst>
            </p:cNvPr>
            <p:cNvSpPr txBox="1"/>
            <p:nvPr/>
          </p:nvSpPr>
          <p:spPr>
            <a:xfrm>
              <a:off x="6895181" y="2181281"/>
              <a:ext cx="1498370" cy="1589841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5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Haziran </a:t>
              </a: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72846A-26A6-EFC5-FD3F-BCF24FA60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776" y="1328737"/>
            <a:ext cx="8915400" cy="3777622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latin typeface="Bahnschrift SemiBold Condensed" panose="020B0502040204020203" pitchFamily="34" charset="0"/>
              </a:rPr>
              <a:t>Öğrenciler, ikamet adresine göre bulunduğu Kayıt Alanından, Komşu Kayıt Alanından ve Diğer Kayıt Alanlarından olmak üzere üç kayıt alanından tercih yapabilmektedirler.</a:t>
            </a:r>
          </a:p>
        </p:txBody>
      </p:sp>
      <p:pic>
        <p:nvPicPr>
          <p:cNvPr id="1026" name="Picture 2" descr="Mahalle Iletişim Çizim Stok Vektör Sanatı &amp; ABD'nin Daha Fazla Görseli -  ABD, Basitlik, Clip Art - iStock">
            <a:extLst>
              <a:ext uri="{FF2B5EF4-FFF2-40B4-BE49-F238E27FC236}">
                <a16:creationId xmlns:a16="http://schemas.microsoft.com/office/drawing/2014/main" id="{21ABB1D1-F19F-EEDA-3BA3-1EE33BF62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72" y="3321933"/>
            <a:ext cx="5864808" cy="3009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508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22439" y="3175006"/>
            <a:ext cx="4677526" cy="1891440"/>
            <a:chOff x="1591778" y="2603321"/>
            <a:chExt cx="3121836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2">
                <a:lumMod val="7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2109873" cy="505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Anadolu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2" y="3377931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5959997" y="2030419"/>
            <a:ext cx="4892590" cy="1891440"/>
            <a:chOff x="5660115" y="1428275"/>
            <a:chExt cx="449975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5660115" y="1428275"/>
              <a:ext cx="4499756" cy="1891440"/>
              <a:chOff x="5660115" y="1428275"/>
              <a:chExt cx="449975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348028" y="1428275"/>
                <a:ext cx="381184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660115" y="1870605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20825" y="2069472"/>
                <a:ext cx="3811348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         Mesleki ve Teknik Anadolu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6004539" y="2172774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5876685" y="4120726"/>
            <a:ext cx="4975902" cy="1891440"/>
            <a:chOff x="7644406" y="2483141"/>
            <a:chExt cx="4549323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83141"/>
              <a:ext cx="4549323" cy="1891440"/>
              <a:chOff x="7892712" y="2593566"/>
              <a:chExt cx="4549323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630192" y="2593566"/>
                <a:ext cx="381184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237135" y="3241880"/>
                <a:ext cx="3414717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        Anadolu İmam Hatip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Başlık 5">
            <a:extLst>
              <a:ext uri="{FF2B5EF4-FFF2-40B4-BE49-F238E27FC236}">
                <a16:creationId xmlns:a16="http://schemas.microsoft.com/office/drawing/2014/main" id="{7BEA9B04-462F-C86E-DF31-A160CBBC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YEREL YERLEŞTİRME İLE ÖĞRENCİ ALAN LİSELER</a:t>
            </a:r>
          </a:p>
        </p:txBody>
      </p: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E5684B6-9F19-10D1-2FD3-2260D5033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1013" r="4166"/>
          <a:stretch/>
        </p:blipFill>
        <p:spPr>
          <a:xfrm>
            <a:off x="5058139" y="69448"/>
            <a:ext cx="6921660" cy="678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42CBC00D-1406-5FB2-8BC3-FD5B5258421D}"/>
              </a:ext>
            </a:extLst>
          </p:cNvPr>
          <p:cNvSpPr txBox="1"/>
          <p:nvPr/>
        </p:nvSpPr>
        <p:spPr>
          <a:xfrm>
            <a:off x="821803" y="1802029"/>
            <a:ext cx="43405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BATMAN’DA YEREL</a:t>
            </a:r>
          </a:p>
          <a:p>
            <a:pPr algn="ctr"/>
            <a: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YERLEŞTİRME İLE </a:t>
            </a:r>
          </a:p>
          <a:p>
            <a:pPr algn="ctr"/>
            <a: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ÖĞRENCİ</a:t>
            </a:r>
            <a:b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 ALAN LİSELER</a:t>
            </a:r>
          </a:p>
        </p:txBody>
      </p:sp>
    </p:spTree>
    <p:extLst>
      <p:ext uri="{BB962C8B-B14F-4D97-AF65-F5344CB8AC3E}">
        <p14:creationId xmlns:p14="http://schemas.microsoft.com/office/powerpoint/2010/main" val="1757298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 txBox="1">
            <a:spLocks/>
          </p:cNvSpPr>
          <p:nvPr/>
        </p:nvSpPr>
        <p:spPr>
          <a:xfrm>
            <a:off x="5309186" y="1473514"/>
            <a:ext cx="6792618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4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A80E812E-C9F8-D309-F66D-30BD9A42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35685"/>
            <a:ext cx="8911687" cy="1280890"/>
          </a:xfrm>
        </p:spPr>
        <p:txBody>
          <a:bodyPr/>
          <a:lstStyle/>
          <a:p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TERCİHLER NASIL YAPILACAK?</a:t>
            </a:r>
          </a:p>
        </p:txBody>
      </p:sp>
      <p:pic>
        <p:nvPicPr>
          <p:cNvPr id="3074" name="Picture 2" descr="Ok Çizim png indir ücretsiz - Küçük resim Hat Sanatı Sanatçı Heraldik - Ok  Çizim şeffaf PNG görüntüsü">
            <a:extLst>
              <a:ext uri="{FF2B5EF4-FFF2-40B4-BE49-F238E27FC236}">
                <a16:creationId xmlns:a16="http://schemas.microsoft.com/office/drawing/2014/main" id="{C2C53F3E-9B5B-A428-2A98-1285FE13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69092" y="1432866"/>
            <a:ext cx="2476500" cy="3729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 rot="20963883">
            <a:off x="974399" y="2203915"/>
            <a:ext cx="4599992" cy="372291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794310" y="2561969"/>
            <a:ext cx="5918314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2566BCD2-49D8-3D0A-8395-2CBC389D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833" y="70395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OKULLARDA YIĞILMA OLURSA</a:t>
            </a: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 txBox="1">
            <a:spLocks/>
          </p:cNvSpPr>
          <p:nvPr/>
        </p:nvSpPr>
        <p:spPr>
          <a:xfrm>
            <a:off x="6096000" y="2524483"/>
            <a:ext cx="5955366" cy="252376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ea typeface="Roboto Condensed" panose="02000000000000000000" pitchFamily="2" charset="0"/>
                <a:cs typeface="Aharoni" panose="02010803020104030203" pitchFamily="2" charset="-79"/>
              </a:rPr>
              <a:t>Özel okullar isterlerse kendi sınavlarını yapabilecek.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ea typeface="Roboto Condensed" panose="02000000000000000000" pitchFamily="2" charset="0"/>
              <a:cs typeface="Aharoni" panose="02010803020104030203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ea typeface="Roboto Condensed" panose="02000000000000000000" pitchFamily="2" charset="0"/>
                <a:cs typeface="Aharoni" panose="02010803020104030203" pitchFamily="2" charset="-79"/>
              </a:rPr>
              <a:t>İsteyen özel okullar merkezi sınava göre öğrenci alabilecek.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ea typeface="Roboto Condensed" panose="02000000000000000000" pitchFamily="2" charset="0"/>
              <a:cs typeface="Aharoni" panose="02010803020104030203" pitchFamily="2" charset="-79"/>
            </a:endParaRPr>
          </a:p>
        </p:txBody>
      </p:sp>
      <p:pic>
        <p:nvPicPr>
          <p:cNvPr id="4098" name="Picture 2" descr="9.240 öğrenme Images Clipart | Sayfa 23">
            <a:extLst>
              <a:ext uri="{FF2B5EF4-FFF2-40B4-BE49-F238E27FC236}">
                <a16:creationId xmlns:a16="http://schemas.microsoft.com/office/drawing/2014/main" id="{CB81BF23-A6AA-B748-A0F1-C0B47316F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49" y="1748459"/>
            <a:ext cx="4476750" cy="4800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52A10547-A7F9-5FD1-4DDA-744A43486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749" y="528860"/>
            <a:ext cx="9206541" cy="1365254"/>
          </a:xfrm>
        </p:spPr>
        <p:txBody>
          <a:bodyPr>
            <a:noAutofit/>
          </a:bodyPr>
          <a:lstStyle/>
          <a:p>
            <a:pPr algn="ctr"/>
            <a:r>
              <a:rPr lang="tr-TR" sz="4800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ÖZEL LİSELERE YERLEŞTİRME NASIL OLACAK?</a:t>
            </a: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 txBox="1">
            <a:spLocks/>
          </p:cNvSpPr>
          <p:nvPr/>
        </p:nvSpPr>
        <p:spPr>
          <a:xfrm>
            <a:off x="3844212" y="2880776"/>
            <a:ext cx="5558477" cy="227754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0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(</a:t>
            </a:r>
            <a:r>
              <a:rPr lang="tr-TR" sz="20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0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0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(</a:t>
            </a:r>
            <a:r>
              <a:rPr lang="tr-TR" sz="20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5122" name="Picture 2" descr="RİZE / MERKEZ - Rize Türk Telekom Güzel Sanatlar Lisesi">
            <a:extLst>
              <a:ext uri="{FF2B5EF4-FFF2-40B4-BE49-F238E27FC236}">
                <a16:creationId xmlns:a16="http://schemas.microsoft.com/office/drawing/2014/main" id="{279D09A8-5E78-499B-9737-7CAD93F4B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9" y="1688672"/>
            <a:ext cx="2857500" cy="2384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ctor Silhouette Of People In Different Sports. Royalty Free SVG,  Klipartlar, Vektör Çizimler Ve Stok Çizim. Image 25882120.">
            <a:extLst>
              <a:ext uri="{FF2B5EF4-FFF2-40B4-BE49-F238E27FC236}">
                <a16:creationId xmlns:a16="http://schemas.microsoft.com/office/drawing/2014/main" id="{F854C401-DA69-F682-14B2-D5EE6FFF3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987" y="4452355"/>
            <a:ext cx="2428527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35BB661E-689D-AFFF-BF53-12F4D0B8F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400" b="1" dirty="0">
                <a:solidFill>
                  <a:schemeClr val="bg2">
                    <a:lumMod val="25000"/>
                  </a:schemeClr>
                </a:solidFill>
                <a:latin typeface="Algerian" panose="04020705040A02060702" pitchFamily="82" charset="0"/>
              </a:rPr>
              <a:t>YETENEK SINAVI İLE ÖĞRENCİ ALAN LİSELER</a:t>
            </a: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08040B-632D-2A94-A6AF-C2A41684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460" y="726747"/>
            <a:ext cx="8911687" cy="1280890"/>
          </a:xfrm>
        </p:spPr>
        <p:txBody>
          <a:bodyPr/>
          <a:lstStyle/>
          <a:p>
            <a:pPr algn="ctr"/>
            <a:br>
              <a:rPr lang="tr-TR" dirty="0">
                <a:latin typeface="Algerian" panose="04020705040A02060702" pitchFamily="82" charset="0"/>
              </a:rPr>
            </a:br>
            <a:r>
              <a:rPr lang="tr-TR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LİSELERE GEÇİŞ SİSTEMİ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95C49B-9DAE-BAE6-8E13-2D7022400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tr-TR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1.Merkezi Yerleştirme (Sınavla öğrenci alan okullar)</a:t>
            </a:r>
          </a:p>
          <a:p>
            <a:endParaRPr lang="tr-TR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tr-TR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2.Yerel Yerleştirme (İkamet adresine göre öğrenci alan okullar)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    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+ Yetenek Sınavı (Güzel Sanatlar Liseleri, Spor Liseleri, Bazı Anadolu İmam Hatip Liseleri)</a:t>
            </a:r>
          </a:p>
        </p:txBody>
      </p:sp>
    </p:spTree>
    <p:extLst>
      <p:ext uri="{BB962C8B-B14F-4D97-AF65-F5344CB8AC3E}">
        <p14:creationId xmlns:p14="http://schemas.microsoft.com/office/powerpoint/2010/main" val="347988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1F905F-576A-B8BA-697B-612B6E45A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9147" y="1557867"/>
            <a:ext cx="8915399" cy="2262781"/>
          </a:xfrm>
        </p:spPr>
        <p:txBody>
          <a:bodyPr/>
          <a:lstStyle/>
          <a:p>
            <a:r>
              <a:rPr lang="tr-TR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MERKEZİ YERLEŞTİRME</a:t>
            </a:r>
          </a:p>
        </p:txBody>
      </p:sp>
    </p:spTree>
    <p:extLst>
      <p:ext uri="{BB962C8B-B14F-4D97-AF65-F5344CB8AC3E}">
        <p14:creationId xmlns:p14="http://schemas.microsoft.com/office/powerpoint/2010/main" val="86631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3D8C2D-8AF5-2F5E-DD4E-E1BACC4D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685" y="91711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SINAVLA ÖĞRENCİ ALAN LİSELER</a:t>
            </a:r>
          </a:p>
        </p:txBody>
      </p:sp>
      <p:sp>
        <p:nvSpPr>
          <p:cNvPr id="4" name="Patlama: 14 Nokta 3">
            <a:extLst>
              <a:ext uri="{FF2B5EF4-FFF2-40B4-BE49-F238E27FC236}">
                <a16:creationId xmlns:a16="http://schemas.microsoft.com/office/drawing/2014/main" id="{C3C2D8AA-0C0E-B3C7-321D-774C978DD5BC}"/>
              </a:ext>
            </a:extLst>
          </p:cNvPr>
          <p:cNvSpPr/>
          <p:nvPr/>
        </p:nvSpPr>
        <p:spPr>
          <a:xfrm>
            <a:off x="1781175" y="2270577"/>
            <a:ext cx="3569758" cy="2705100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accent4">
                    <a:lumMod val="50000"/>
                  </a:schemeClr>
                </a:solidFill>
              </a:rPr>
              <a:t>FEN LİSELERİ</a:t>
            </a:r>
          </a:p>
        </p:txBody>
      </p:sp>
      <p:sp>
        <p:nvSpPr>
          <p:cNvPr id="5" name="Patlama: 8 Nokta 4">
            <a:extLst>
              <a:ext uri="{FF2B5EF4-FFF2-40B4-BE49-F238E27FC236}">
                <a16:creationId xmlns:a16="http://schemas.microsoft.com/office/drawing/2014/main" id="{C3F8C632-9ADA-CB7E-C6EB-7E1326E24E19}"/>
              </a:ext>
            </a:extLst>
          </p:cNvPr>
          <p:cNvSpPr/>
          <p:nvPr/>
        </p:nvSpPr>
        <p:spPr>
          <a:xfrm>
            <a:off x="7671707" y="1682750"/>
            <a:ext cx="4048125" cy="3365500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accent4">
                    <a:lumMod val="50000"/>
                  </a:schemeClr>
                </a:solidFill>
              </a:rPr>
              <a:t>SOSYAL BİLİMLER LİSELERİ</a:t>
            </a:r>
          </a:p>
        </p:txBody>
      </p:sp>
      <p:sp>
        <p:nvSpPr>
          <p:cNvPr id="6" name="Patlama: 14 Nokta 5">
            <a:extLst>
              <a:ext uri="{FF2B5EF4-FFF2-40B4-BE49-F238E27FC236}">
                <a16:creationId xmlns:a16="http://schemas.microsoft.com/office/drawing/2014/main" id="{1D2BF29C-967D-F21F-89A7-EE02ECDC451D}"/>
              </a:ext>
            </a:extLst>
          </p:cNvPr>
          <p:cNvSpPr/>
          <p:nvPr/>
        </p:nvSpPr>
        <p:spPr>
          <a:xfrm>
            <a:off x="4377531" y="4335232"/>
            <a:ext cx="4335993" cy="2362200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accent4">
                    <a:lumMod val="50000"/>
                  </a:schemeClr>
                </a:solidFill>
              </a:rPr>
              <a:t>PROJE OKULLARI</a:t>
            </a:r>
          </a:p>
        </p:txBody>
      </p:sp>
    </p:spTree>
    <p:extLst>
      <p:ext uri="{BB962C8B-B14F-4D97-AF65-F5344CB8AC3E}">
        <p14:creationId xmlns:p14="http://schemas.microsoft.com/office/powerpoint/2010/main" val="355356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693452"/>
              </p:ext>
            </p:extLst>
          </p:nvPr>
        </p:nvGraphicFramePr>
        <p:xfrm>
          <a:off x="3856137" y="2180109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solidFill>
                            <a:schemeClr val="bg1"/>
                          </a:solidFill>
                        </a:rPr>
                        <a:t>OKUL SAYILARI VE KONTENJANLARI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chemeClr val="bg1"/>
                          </a:solidFill>
                        </a:rPr>
                        <a:t>OKUL TÜRÜ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chemeClr val="bg1"/>
                          </a:solidFill>
                        </a:rPr>
                        <a:t>OKUL</a:t>
                      </a:r>
                      <a:r>
                        <a:rPr lang="tr-TR" sz="2000" b="1" baseline="0" dirty="0">
                          <a:solidFill>
                            <a:schemeClr val="bg1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chemeClr val="bg1"/>
                          </a:solidFill>
                        </a:rPr>
                        <a:t>KONTANJANLAR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>
                          <a:solidFill>
                            <a:schemeClr val="bg1"/>
                          </a:solidFill>
                        </a:rPr>
                        <a:t>Fen</a:t>
                      </a:r>
                      <a:r>
                        <a:rPr lang="tr-TR" b="1" i="1" baseline="0" dirty="0">
                          <a:solidFill>
                            <a:schemeClr val="bg1"/>
                          </a:solidFill>
                        </a:rPr>
                        <a:t> Lisesi</a:t>
                      </a:r>
                      <a:endParaRPr lang="tr-TR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solidFill>
                            <a:schemeClr val="bg1"/>
                          </a:solidFill>
                        </a:rPr>
                        <a:t>310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solidFill>
                            <a:schemeClr val="bg1"/>
                          </a:solidFill>
                        </a:rPr>
                        <a:t>34.590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>
                          <a:solidFill>
                            <a:schemeClr val="bg1"/>
                          </a:solidFill>
                        </a:rPr>
                        <a:t>Sosyal</a:t>
                      </a:r>
                      <a:r>
                        <a:rPr lang="tr-TR" b="1" i="1" baseline="0" dirty="0">
                          <a:solidFill>
                            <a:schemeClr val="bg1"/>
                          </a:solidFill>
                        </a:rPr>
                        <a:t> Bilimler Lisesi</a:t>
                      </a:r>
                      <a:endParaRPr lang="tr-TR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solidFill>
                            <a:schemeClr val="bg1"/>
                          </a:solidFill>
                        </a:rPr>
                        <a:t>91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solidFill>
                            <a:schemeClr val="bg1"/>
                          </a:solidFill>
                        </a:rPr>
                        <a:t>9.420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>
                          <a:solidFill>
                            <a:schemeClr val="bg1"/>
                          </a:solidFill>
                        </a:rPr>
                        <a:t>Anadolu</a:t>
                      </a:r>
                      <a:r>
                        <a:rPr lang="tr-TR" b="1" i="1" baseline="0" dirty="0">
                          <a:solidFill>
                            <a:schemeClr val="bg1"/>
                          </a:solidFill>
                        </a:rPr>
                        <a:t> Lisesi</a:t>
                      </a:r>
                      <a:endParaRPr lang="tr-TR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solidFill>
                            <a:schemeClr val="bg1"/>
                          </a:solidFill>
                        </a:rPr>
                        <a:t>290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solidFill>
                            <a:schemeClr val="bg1"/>
                          </a:solidFill>
                        </a:rPr>
                        <a:t>42.460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>
                          <a:solidFill>
                            <a:schemeClr val="bg1"/>
                          </a:solidFill>
                        </a:rPr>
                        <a:t>Mesleki</a:t>
                      </a:r>
                      <a:r>
                        <a:rPr lang="tr-TR" b="1" i="1" baseline="0" dirty="0">
                          <a:solidFill>
                            <a:schemeClr val="bg1"/>
                          </a:solidFill>
                        </a:rPr>
                        <a:t> ve Teknik Anadolu Lisesi</a:t>
                      </a:r>
                      <a:endParaRPr lang="tr-TR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solidFill>
                            <a:schemeClr val="bg1"/>
                          </a:solidFill>
                        </a:rPr>
                        <a:t>716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solidFill>
                            <a:schemeClr val="bg1"/>
                          </a:solidFill>
                        </a:rPr>
                        <a:t>24.360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>
                          <a:solidFill>
                            <a:schemeClr val="bg1"/>
                          </a:solidFill>
                        </a:rPr>
                        <a:t>Anadolu İmam</a:t>
                      </a:r>
                      <a:r>
                        <a:rPr lang="tr-TR" b="1" i="1" baseline="0" dirty="0">
                          <a:solidFill>
                            <a:schemeClr val="bg1"/>
                          </a:solidFill>
                        </a:rPr>
                        <a:t> Hatip Lisesi</a:t>
                      </a:r>
                      <a:endParaRPr lang="tr-TR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solidFill>
                            <a:schemeClr val="bg1"/>
                          </a:solidFill>
                        </a:rPr>
                        <a:t>339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solidFill>
                            <a:schemeClr val="bg1"/>
                          </a:solidFill>
                        </a:rPr>
                        <a:t>28.770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>
                          <a:solidFill>
                            <a:schemeClr val="bg1"/>
                          </a:solidFill>
                        </a:rPr>
                        <a:t>Toplam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bg1"/>
                          </a:solidFill>
                        </a:rPr>
                        <a:t>1.746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bg1"/>
                          </a:solidFill>
                        </a:rPr>
                        <a:t>139.600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Başlık 2">
            <a:extLst>
              <a:ext uri="{FF2B5EF4-FFF2-40B4-BE49-F238E27FC236}">
                <a16:creationId xmlns:a16="http://schemas.microsoft.com/office/drawing/2014/main" id="{7E67C8EF-41DF-AFAA-AED9-4220AC57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SINAVLA ÖĞRENCİ ALAN LİSE KONTENJANLARI</a:t>
            </a:r>
          </a:p>
        </p:txBody>
      </p:sp>
      <p:sp>
        <p:nvSpPr>
          <p:cNvPr id="4" name="Konuşma Balonu: Oval 3">
            <a:extLst>
              <a:ext uri="{FF2B5EF4-FFF2-40B4-BE49-F238E27FC236}">
                <a16:creationId xmlns:a16="http://schemas.microsoft.com/office/drawing/2014/main" id="{49C8B0EB-86FF-3B5F-C6CA-0236417C365F}"/>
              </a:ext>
            </a:extLst>
          </p:cNvPr>
          <p:cNvSpPr/>
          <p:nvPr/>
        </p:nvSpPr>
        <p:spPr>
          <a:xfrm>
            <a:off x="704850" y="1809750"/>
            <a:ext cx="2457450" cy="15696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1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  <a:endParaRPr lang="tr-TR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Konuşma Balonu: Oval 4">
            <a:extLst>
              <a:ext uri="{FF2B5EF4-FFF2-40B4-BE49-F238E27FC236}">
                <a16:creationId xmlns:a16="http://schemas.microsoft.com/office/drawing/2014/main" id="{DEF777E1-313E-864F-3AC2-11C292CFC36F}"/>
              </a:ext>
            </a:extLst>
          </p:cNvPr>
          <p:cNvSpPr/>
          <p:nvPr/>
        </p:nvSpPr>
        <p:spPr>
          <a:xfrm>
            <a:off x="838200" y="4048126"/>
            <a:ext cx="2457450" cy="21145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800" b="1" dirty="0">
                <a:solidFill>
                  <a:schemeClr val="bg1"/>
                </a:solidFill>
              </a:rPr>
              <a:t>1367 okul merkezi sınavla öğrenci alacak</a:t>
            </a:r>
            <a:r>
              <a:rPr lang="tr-TR" sz="1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4D8FC7-D7D9-DA56-09B5-DFCFDB9F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261" y="833395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HANGİ DERSTEN KAÇ SORU ÇIKACAK 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A22F40-F4AC-17AE-27F6-69CA4DE57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SÖZEL BÖLÜM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22135DE-99B7-F2CA-17BC-0FFFA3743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53773" y="1972703"/>
            <a:ext cx="3606625" cy="576262"/>
          </a:xfrm>
        </p:spPr>
        <p:txBody>
          <a:bodyPr/>
          <a:lstStyle/>
          <a:p>
            <a:r>
              <a:rPr lang="tr-TR" dirty="0"/>
              <a:t>          </a:t>
            </a:r>
            <a:r>
              <a:rPr lang="tr-TR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SAYISAL BÖLÜM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A1B2F4-9750-48D7-2514-C8618FD1CAE0}"/>
              </a:ext>
            </a:extLst>
          </p:cNvPr>
          <p:cNvSpPr/>
          <p:nvPr/>
        </p:nvSpPr>
        <p:spPr>
          <a:xfrm>
            <a:off x="1232694" y="3149600"/>
            <a:ext cx="1504156" cy="150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  <a:p>
            <a:pPr algn="ctr"/>
            <a:r>
              <a:rPr lang="tr-TR" dirty="0"/>
              <a:t>20 Soru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98772F-CDAE-DF3C-E802-7FA64AEB529F}"/>
              </a:ext>
            </a:extLst>
          </p:cNvPr>
          <p:cNvSpPr/>
          <p:nvPr/>
        </p:nvSpPr>
        <p:spPr>
          <a:xfrm>
            <a:off x="3505993" y="3171825"/>
            <a:ext cx="1785673" cy="134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İnkılap T.</a:t>
            </a:r>
          </a:p>
          <a:p>
            <a:pPr algn="ctr"/>
            <a:r>
              <a:rPr lang="tr-TR" dirty="0"/>
              <a:t>10 Soru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CDE930-73DF-8961-3903-5E798E787E92}"/>
              </a:ext>
            </a:extLst>
          </p:cNvPr>
          <p:cNvSpPr/>
          <p:nvPr/>
        </p:nvSpPr>
        <p:spPr>
          <a:xfrm>
            <a:off x="1984772" y="4799806"/>
            <a:ext cx="1685925" cy="1247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Yabancı Dil</a:t>
            </a:r>
          </a:p>
          <a:p>
            <a:pPr algn="ctr"/>
            <a:r>
              <a:rPr lang="tr-TR" dirty="0"/>
              <a:t>10 Soru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261A4C-4825-A84B-C7F1-03A14E0F9AB9}"/>
              </a:ext>
            </a:extLst>
          </p:cNvPr>
          <p:cNvSpPr/>
          <p:nvPr/>
        </p:nvSpPr>
        <p:spPr>
          <a:xfrm>
            <a:off x="4258470" y="4606926"/>
            <a:ext cx="1504155" cy="150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Din K.</a:t>
            </a:r>
          </a:p>
          <a:p>
            <a:pPr algn="ctr"/>
            <a:r>
              <a:rPr lang="tr-TR" dirty="0"/>
              <a:t>10 Soru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8096D6-22AF-32F5-7FEA-58D91A5A04F0}"/>
              </a:ext>
            </a:extLst>
          </p:cNvPr>
          <p:cNvSpPr/>
          <p:nvPr/>
        </p:nvSpPr>
        <p:spPr>
          <a:xfrm>
            <a:off x="7899005" y="2864644"/>
            <a:ext cx="1991518" cy="1650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Matematik </a:t>
            </a:r>
          </a:p>
          <a:p>
            <a:pPr algn="ctr"/>
            <a:r>
              <a:rPr lang="tr-TR" dirty="0"/>
              <a:t>20 Soru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7E7C29-29AE-D513-6958-76C5E84ED931}"/>
              </a:ext>
            </a:extLst>
          </p:cNvPr>
          <p:cNvSpPr/>
          <p:nvPr/>
        </p:nvSpPr>
        <p:spPr>
          <a:xfrm>
            <a:off x="9590354" y="4365363"/>
            <a:ext cx="1991518" cy="1650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Fen B. </a:t>
            </a:r>
          </a:p>
          <a:p>
            <a:pPr algn="ctr"/>
            <a:r>
              <a:rPr lang="tr-TR" dirty="0"/>
              <a:t>20 Soru</a:t>
            </a:r>
          </a:p>
        </p:txBody>
      </p:sp>
    </p:spTree>
    <p:extLst>
      <p:ext uri="{BB962C8B-B14F-4D97-AF65-F5344CB8AC3E}">
        <p14:creationId xmlns:p14="http://schemas.microsoft.com/office/powerpoint/2010/main" val="226221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9A62B9-F3F8-0014-8695-A064940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chemeClr val="accent4">
                    <a:lumMod val="50000"/>
                  </a:schemeClr>
                </a:solidFill>
              </a:rPr>
              <a:t>SÖZEL BÖLÜM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4">
                    <a:lumMod val="50000"/>
                  </a:schemeClr>
                </a:solidFill>
              </a:rPr>
              <a:t>Sınav Başlama saati: 09.30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4">
                    <a:lumMod val="50000"/>
                  </a:schemeClr>
                </a:solidFill>
              </a:rPr>
              <a:t>Sınav Süresi: 75 dakika</a:t>
            </a:r>
          </a:p>
          <a:p>
            <a:pPr marL="0" indent="0">
              <a:buNone/>
            </a:pPr>
            <a:endParaRPr lang="tr-TR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chemeClr val="accent4">
                    <a:lumMod val="50000"/>
                  </a:schemeClr>
                </a:solidFill>
              </a:rPr>
              <a:t>SAYISAL BÖLÜM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4">
                    <a:lumMod val="50000"/>
                  </a:schemeClr>
                </a:solidFill>
              </a:rPr>
              <a:t>Sınav Başlama saati: 11.30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4">
                    <a:lumMod val="50000"/>
                  </a:schemeClr>
                </a:solidFill>
              </a:rPr>
              <a:t>Sınav Süresi: 80 dakika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Picture 3" descr="C:\Users\muhammed\Desktop\ata deneme sınavı nisan\images.png">
            <a:extLst>
              <a:ext uri="{FF2B5EF4-FFF2-40B4-BE49-F238E27FC236}">
                <a16:creationId xmlns:a16="http://schemas.microsoft.com/office/drawing/2014/main" id="{BC09F6C7-9417-6AAE-150D-CCF25197C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401" y="1189507"/>
            <a:ext cx="3597324" cy="4420717"/>
          </a:xfrm>
          <a:prstGeom prst="rect">
            <a:avLst/>
          </a:prstGeom>
          <a:noFill/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ayt Önizlemesi 5">
                <a:extLst>
                  <a:ext uri="{FF2B5EF4-FFF2-40B4-BE49-F238E27FC236}">
                    <a16:creationId xmlns:a16="http://schemas.microsoft.com/office/drawing/2014/main" id="{030AB9AE-40A9-4625-2461-B6AF690F8E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45478113"/>
                  </p:ext>
                </p:extLst>
              </p:nvPr>
            </p:nvGraphicFramePr>
            <p:xfrm>
              <a:off x="-1514475" y="5934075"/>
              <a:ext cx="3048000" cy="1714500"/>
            </p:xfrm>
            <a:graphic>
              <a:graphicData uri="http://schemas.microsoft.com/office/powerpoint/2016/slidezoom">
                <pslz:sldZm>
                  <pslz:sldZmObj sldId="385" cId="4065973549">
                    <pslz:zmPr id="{F81FD852-29B0-4B11-B9DB-9FBB7AE8737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ayt Önizlemesi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30AB9AE-40A9-4625-2461-B6AF690F8E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514475" y="593407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597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 txBox="1">
            <a:spLocks/>
          </p:cNvSpPr>
          <p:nvPr/>
        </p:nvSpPr>
        <p:spPr>
          <a:xfrm>
            <a:off x="1679645" y="215131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b="1" i="1" dirty="0">
                <a:solidFill>
                  <a:schemeClr val="accent4">
                    <a:lumMod val="50000"/>
                  </a:schemeClr>
                </a:solidFill>
                <a:latin typeface="Bahnschrift SemiBold Condensed" panose="020B0502040204020203" pitchFamily="34" charset="0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4">
                  <a:lumMod val="50000"/>
                </a:schemeClr>
              </a:solidFill>
              <a:latin typeface="Bahnschrift SemiBold Condensed" panose="020B0502040204020203" pitchFamily="34" charset="0"/>
              <a:ea typeface="Roboto Condensed" panose="02000000000000000000" pitchFamily="2" charset="0"/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1679645" y="3454213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b="1" i="1" dirty="0">
                <a:solidFill>
                  <a:schemeClr val="accent4">
                    <a:lumMod val="50000"/>
                  </a:schemeClr>
                </a:solidFill>
                <a:latin typeface="Bahnschrift SemiBold Condensed" panose="020B0502040204020203" pitchFamily="34" charset="0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4">
                  <a:lumMod val="50000"/>
                </a:schemeClr>
              </a:solidFill>
              <a:latin typeface="Bahnschrift SemiBold Condensed" panose="020B0502040204020203" pitchFamily="34" charset="0"/>
              <a:ea typeface="Roboto Condensed" panose="02000000000000000000" pitchFamily="2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33D5522-05F8-F6AE-7FD2-7091E5067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96" y="1600200"/>
            <a:ext cx="3158996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261</TotalTime>
  <Words>583</Words>
  <Application>Microsoft Office PowerPoint</Application>
  <PresentationFormat>Geniş ekran</PresentationFormat>
  <Paragraphs>148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9" baseType="lpstr">
      <vt:lpstr>Aharoni</vt:lpstr>
      <vt:lpstr>Algerian</vt:lpstr>
      <vt:lpstr>Arial</vt:lpstr>
      <vt:lpstr>Arial Black</vt:lpstr>
      <vt:lpstr>Bahnschrift SemiBold Condensed</vt:lpstr>
      <vt:lpstr>Calibri</vt:lpstr>
      <vt:lpstr>Century Gothic</vt:lpstr>
      <vt:lpstr>Jokerman</vt:lpstr>
      <vt:lpstr>Source Sans Pro Light</vt:lpstr>
      <vt:lpstr>Tahoma</vt:lpstr>
      <vt:lpstr>Wingdings</vt:lpstr>
      <vt:lpstr>Wingdings 3</vt:lpstr>
      <vt:lpstr>Duman</vt:lpstr>
      <vt:lpstr>LİSELERE GEÇİŞ SİSTEMİ (LGS) 2022</vt:lpstr>
      <vt:lpstr>LGS SINAV TAKVİMİ</vt:lpstr>
      <vt:lpstr> LİSELERE GEÇİŞ SİSTEMİ</vt:lpstr>
      <vt:lpstr>MERKEZİ YERLEŞTİRME</vt:lpstr>
      <vt:lpstr>SINAVLA ÖĞRENCİ ALAN LİSELER</vt:lpstr>
      <vt:lpstr>SINAVLA ÖĞRENCİ ALAN LİSE KONTENJANLARI</vt:lpstr>
      <vt:lpstr>HANGİ DERSTEN KAÇ SORU ÇIKACAK ?</vt:lpstr>
      <vt:lpstr>PowerPoint Sunusu</vt:lpstr>
      <vt:lpstr>PowerPoint Sunusu</vt:lpstr>
      <vt:lpstr>TESTLER VE KATSAYILARI</vt:lpstr>
      <vt:lpstr>PowerPoint Sunusu</vt:lpstr>
      <vt:lpstr>MERKEZİ YERLEŞTİRME</vt:lpstr>
      <vt:lpstr>BATMAN’DA SINAV İLE ÖĞRENCİ ALAN LİSELER</vt:lpstr>
      <vt:lpstr>PowerPoint Sunusu</vt:lpstr>
      <vt:lpstr>PowerPoint Sunusu</vt:lpstr>
      <vt:lpstr>PowerPoint Sunusu</vt:lpstr>
      <vt:lpstr>PowerPoint Sunusu</vt:lpstr>
      <vt:lpstr>YEREL YERLEŞTİRME</vt:lpstr>
      <vt:lpstr>PowerPoint Sunusu</vt:lpstr>
      <vt:lpstr>PowerPoint Sunusu</vt:lpstr>
      <vt:lpstr>YEREL YERLEŞTİRME İLE ÖĞRENCİ ALAN LİSELER</vt:lpstr>
      <vt:lpstr>PowerPoint Sunusu</vt:lpstr>
      <vt:lpstr>TERCİHLER NASIL YAPILACAK?</vt:lpstr>
      <vt:lpstr>OKULLARDA YIĞILMA OLURSA</vt:lpstr>
      <vt:lpstr>ÖZEL LİSELERE YERLEŞTİRME NASIL OLACAK?</vt:lpstr>
      <vt:lpstr>YETENEK SINAVI İLE ÖĞRENCİ ALAN LİSELER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LİSELERE GEÇİŞ SİSTEMİ LGS-2022</dc:title>
  <dc:creator>Dell</dc:creator>
  <cp:lastModifiedBy>Dell</cp:lastModifiedBy>
  <cp:revision>6</cp:revision>
  <dcterms:created xsi:type="dcterms:W3CDTF">2022-08-12T07:25:34Z</dcterms:created>
  <dcterms:modified xsi:type="dcterms:W3CDTF">2022-08-17T10:15:00Z</dcterms:modified>
</cp:coreProperties>
</file>