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7" r:id="rId3"/>
    <p:sldId id="258" r:id="rId4"/>
    <p:sldId id="286" r:id="rId5"/>
    <p:sldId id="260" r:id="rId6"/>
    <p:sldId id="261" r:id="rId7"/>
    <p:sldId id="263" r:id="rId8"/>
    <p:sldId id="264" r:id="rId9"/>
    <p:sldId id="265" r:id="rId10"/>
    <p:sldId id="266" r:id="rId11"/>
    <p:sldId id="267" r:id="rId12"/>
    <p:sldId id="295" r:id="rId13"/>
    <p:sldId id="268" r:id="rId14"/>
    <p:sldId id="269" r:id="rId15"/>
    <p:sldId id="270" r:id="rId16"/>
    <p:sldId id="271" r:id="rId17"/>
    <p:sldId id="288" r:id="rId18"/>
    <p:sldId id="272" r:id="rId19"/>
    <p:sldId id="289" r:id="rId20"/>
    <p:sldId id="273" r:id="rId21"/>
    <p:sldId id="290" r:id="rId22"/>
    <p:sldId id="274" r:id="rId23"/>
    <p:sldId id="291" r:id="rId24"/>
    <p:sldId id="275" r:id="rId25"/>
    <p:sldId id="294" r:id="rId26"/>
    <p:sldId id="276" r:id="rId27"/>
    <p:sldId id="278" r:id="rId28"/>
    <p:sldId id="277" r:id="rId29"/>
    <p:sldId id="279" r:id="rId30"/>
    <p:sldId id="280" r:id="rId31"/>
    <p:sldId id="292" r:id="rId32"/>
    <p:sldId id="281" r:id="rId33"/>
    <p:sldId id="293" r:id="rId34"/>
    <p:sldId id="282" r:id="rId35"/>
    <p:sldId id="284" r:id="rId3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595"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1C9FDAE-19AE-4FE1-8C60-1E2CBB5A9F53}" type="datetimeFigureOut">
              <a:rPr lang="tr-TR" smtClean="0"/>
              <a:t>16.08.2022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3114079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C9FDAE-19AE-4FE1-8C60-1E2CBB5A9F53}" type="datetimeFigureOut">
              <a:rPr lang="tr-TR" smtClean="0"/>
              <a:t>16.08.2022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407203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C9FDAE-19AE-4FE1-8C60-1E2CBB5A9F53}" type="datetimeFigureOut">
              <a:rPr lang="tr-TR" smtClean="0"/>
              <a:t>16.08.2022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35078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C9FDAE-19AE-4FE1-8C60-1E2CBB5A9F53}" type="datetimeFigureOut">
              <a:rPr lang="tr-TR" smtClean="0"/>
              <a:t>16.08.2022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107411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1C9FDAE-19AE-4FE1-8C60-1E2CBB5A9F53}" type="datetimeFigureOut">
              <a:rPr lang="tr-TR" smtClean="0"/>
              <a:t>16.08.2022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4017769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C9FDAE-19AE-4FE1-8C60-1E2CBB5A9F53}" type="datetimeFigureOut">
              <a:rPr lang="tr-TR" smtClean="0"/>
              <a:t>16.08.2022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168201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C9FDAE-19AE-4FE1-8C60-1E2CBB5A9F53}" type="datetimeFigureOut">
              <a:rPr lang="tr-TR" smtClean="0"/>
              <a:t>16.08.2022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390040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C9FDAE-19AE-4FE1-8C60-1E2CBB5A9F53}" type="datetimeFigureOut">
              <a:rPr lang="tr-TR" smtClean="0"/>
              <a:t>16.08.2022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402880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C9FDAE-19AE-4FE1-8C60-1E2CBB5A9F53}" type="datetimeFigureOut">
              <a:rPr lang="tr-TR" smtClean="0"/>
              <a:t>16.08.2022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137371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C9FDAE-19AE-4FE1-8C60-1E2CBB5A9F53}" type="datetimeFigureOut">
              <a:rPr lang="tr-TR" smtClean="0"/>
              <a:t>16.08.2022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269881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C9FDAE-19AE-4FE1-8C60-1E2CBB5A9F53}" type="datetimeFigureOut">
              <a:rPr lang="tr-TR" smtClean="0"/>
              <a:t>16.08.2022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460050-AF9D-43F4-81BE-D46405A778AB}" type="slidenum">
              <a:rPr lang="tr-TR" smtClean="0"/>
              <a:t>‹#›</a:t>
            </a:fld>
            <a:endParaRPr lang="tr-TR"/>
          </a:p>
        </p:txBody>
      </p:sp>
    </p:spTree>
    <p:extLst>
      <p:ext uri="{BB962C8B-B14F-4D97-AF65-F5344CB8AC3E}">
        <p14:creationId xmlns:p14="http://schemas.microsoft.com/office/powerpoint/2010/main" val="898558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9FDAE-19AE-4FE1-8C60-1E2CBB5A9F53}" type="datetimeFigureOut">
              <a:rPr lang="tr-TR" smtClean="0"/>
              <a:t>16.08.2022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60050-AF9D-43F4-81BE-D46405A778AB}" type="slidenum">
              <a:rPr lang="tr-TR" smtClean="0"/>
              <a:t>‹#›</a:t>
            </a:fld>
            <a:endParaRPr lang="tr-TR"/>
          </a:p>
        </p:txBody>
      </p:sp>
    </p:spTree>
    <p:extLst>
      <p:ext uri="{BB962C8B-B14F-4D97-AF65-F5344CB8AC3E}">
        <p14:creationId xmlns:p14="http://schemas.microsoft.com/office/powerpoint/2010/main" val="4057771003"/>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43621"/>
            <a:ext cx="9144000" cy="1891150"/>
          </a:xfrm>
        </p:spPr>
        <p:txBody>
          <a:bodyPr>
            <a:normAutofit fontScale="90000"/>
          </a:bodyPr>
          <a:lstStyle/>
          <a:p>
            <a:r>
              <a:rPr lang="tr-TR" dirty="0" smtClean="0"/>
              <a:t/>
            </a:r>
            <a:br>
              <a:rPr lang="tr-TR" dirty="0" smtClean="0"/>
            </a:br>
            <a:r>
              <a:rPr lang="tr-TR" dirty="0"/>
              <a:t/>
            </a:r>
            <a:br>
              <a:rPr lang="tr-TR" dirty="0"/>
            </a:br>
            <a:r>
              <a:rPr lang="tr-TR" sz="3600" dirty="0" smtClean="0"/>
              <a:t>Özel </a:t>
            </a:r>
            <a:r>
              <a:rPr lang="tr-TR" sz="3600" dirty="0" err="1"/>
              <a:t>G</a:t>
            </a:r>
            <a:r>
              <a:rPr lang="tr-TR" sz="3600" dirty="0" err="1" smtClean="0"/>
              <a:t>ereksinimli</a:t>
            </a:r>
            <a:r>
              <a:rPr lang="tr-TR" sz="3600" dirty="0" smtClean="0"/>
              <a:t> </a:t>
            </a:r>
            <a:r>
              <a:rPr lang="tr-TR" sz="3600" dirty="0" smtClean="0"/>
              <a:t>öğrenciler ve </a:t>
            </a:r>
            <a:r>
              <a:rPr lang="tr-TR" sz="3600" dirty="0" smtClean="0"/>
              <a:t>Akademik </a:t>
            </a:r>
            <a:r>
              <a:rPr lang="tr-TR" sz="3600" dirty="0"/>
              <a:t>B</a:t>
            </a:r>
            <a:r>
              <a:rPr lang="tr-TR" sz="3600" dirty="0" smtClean="0"/>
              <a:t>aşarı</a:t>
            </a:r>
            <a:endParaRPr lang="tr-TR" sz="36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9824" y="2613670"/>
            <a:ext cx="6538017" cy="3015105"/>
          </a:xfrm>
          <a:prstGeom prst="rect">
            <a:avLst/>
          </a:prstGeom>
        </p:spPr>
      </p:pic>
    </p:spTree>
    <p:extLst>
      <p:ext uri="{BB962C8B-B14F-4D97-AF65-F5344CB8AC3E}">
        <p14:creationId xmlns:p14="http://schemas.microsoft.com/office/powerpoint/2010/main" val="9623997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2"/>
            <a:r>
              <a:rPr lang="tr-TR" b="1" dirty="0" smtClean="0"/>
              <a:t>Tanılama </a:t>
            </a:r>
            <a:r>
              <a:rPr lang="tr-TR" b="1" dirty="0"/>
              <a:t>Sürecinde </a:t>
            </a:r>
            <a:r>
              <a:rPr lang="tr-TR" b="1" dirty="0" smtClean="0"/>
              <a:t>RAM’ların </a:t>
            </a:r>
            <a:r>
              <a:rPr lang="tr-TR" b="1" dirty="0"/>
              <a:t>Görevleri Nelerdir?</a:t>
            </a:r>
          </a:p>
          <a:p>
            <a:pPr lvl="1"/>
            <a:r>
              <a:rPr lang="tr-TR" dirty="0" err="1"/>
              <a:t>Öǧrencinin</a:t>
            </a:r>
            <a:r>
              <a:rPr lang="tr-TR" dirty="0"/>
              <a:t> </a:t>
            </a:r>
            <a:r>
              <a:rPr lang="tr-TR" dirty="0" err="1"/>
              <a:t>eǧitsel</a:t>
            </a:r>
            <a:r>
              <a:rPr lang="tr-TR" dirty="0"/>
              <a:t> </a:t>
            </a:r>
            <a:r>
              <a:rPr lang="tr-TR" dirty="0" err="1"/>
              <a:t>deǧerlendirme</a:t>
            </a:r>
            <a:r>
              <a:rPr lang="tr-TR" dirty="0"/>
              <a:t> ve tanılaması Rehberlik ve Araştırma Merkezlerinde oluşturulan “Özel </a:t>
            </a:r>
            <a:r>
              <a:rPr lang="tr-TR" dirty="0" err="1"/>
              <a:t>Eǧitim</a:t>
            </a:r>
            <a:r>
              <a:rPr lang="tr-TR" dirty="0"/>
              <a:t> </a:t>
            </a:r>
            <a:r>
              <a:rPr lang="tr-TR" dirty="0" err="1"/>
              <a:t>Deǧerlendirme</a:t>
            </a:r>
            <a:r>
              <a:rPr lang="tr-TR" dirty="0"/>
              <a:t> Kurulları” tarafından yapılır. Söz konusu kurulun görevleri şunlardır:</a:t>
            </a:r>
          </a:p>
          <a:p>
            <a:pPr lvl="1"/>
            <a:r>
              <a:rPr lang="tr-TR" dirty="0" err="1"/>
              <a:t>Eǧitsel</a:t>
            </a:r>
            <a:r>
              <a:rPr lang="tr-TR" dirty="0"/>
              <a:t> </a:t>
            </a:r>
            <a:r>
              <a:rPr lang="tr-TR" dirty="0" err="1"/>
              <a:t>deǧerlendirme</a:t>
            </a:r>
            <a:r>
              <a:rPr lang="tr-TR" dirty="0"/>
              <a:t> ve tanılama sürecinde, </a:t>
            </a:r>
            <a:r>
              <a:rPr lang="tr-TR" dirty="0" err="1"/>
              <a:t>öǧrencinin</a:t>
            </a:r>
            <a:r>
              <a:rPr lang="tr-TR" dirty="0"/>
              <a:t> ailesini ve/veya okulu/kurumu, </a:t>
            </a:r>
            <a:r>
              <a:rPr lang="tr-TR" dirty="0" err="1"/>
              <a:t>gerektiǧinde</a:t>
            </a:r>
            <a:r>
              <a:rPr lang="tr-TR" dirty="0"/>
              <a:t> tıbbî </a:t>
            </a:r>
            <a:r>
              <a:rPr lang="tr-TR" dirty="0" err="1"/>
              <a:t>deǧerlendirme</a:t>
            </a:r>
            <a:r>
              <a:rPr lang="tr-TR" dirty="0"/>
              <a:t> ile RAM’da yapılamaması durumunda </a:t>
            </a:r>
            <a:r>
              <a:rPr lang="tr-TR" dirty="0" err="1"/>
              <a:t>psiko</a:t>
            </a:r>
            <a:r>
              <a:rPr lang="tr-TR" dirty="0"/>
              <a:t>-sosyal </a:t>
            </a:r>
            <a:r>
              <a:rPr lang="tr-TR" dirty="0" err="1"/>
              <a:t>deǧerlendirme</a:t>
            </a:r>
            <a:r>
              <a:rPr lang="tr-TR" dirty="0"/>
              <a:t> için ilgili kurum ve kuruluşlara yönlendirir.</a:t>
            </a:r>
          </a:p>
          <a:p>
            <a:pPr lvl="1"/>
            <a:r>
              <a:rPr lang="tr-TR" dirty="0" err="1"/>
              <a:t>Eǧitsel</a:t>
            </a:r>
            <a:r>
              <a:rPr lang="tr-TR" dirty="0"/>
              <a:t> </a:t>
            </a:r>
            <a:r>
              <a:rPr lang="tr-TR" dirty="0" err="1"/>
              <a:t>deǧerlendirme</a:t>
            </a:r>
            <a:r>
              <a:rPr lang="tr-TR" dirty="0"/>
              <a:t> ve tanılama sonucu </a:t>
            </a:r>
            <a:r>
              <a:rPr lang="tr-TR" dirty="0" err="1"/>
              <a:t>doǧrultusunda</a:t>
            </a:r>
            <a:r>
              <a:rPr lang="tr-TR" dirty="0"/>
              <a:t> </a:t>
            </a:r>
            <a:r>
              <a:rPr lang="tr-TR" dirty="0" err="1"/>
              <a:t>öǧrenci</a:t>
            </a:r>
            <a:r>
              <a:rPr lang="tr-TR" dirty="0"/>
              <a:t> için en az sınırlandırılmış </a:t>
            </a:r>
            <a:r>
              <a:rPr lang="tr-TR" dirty="0" err="1"/>
              <a:t>eǧitim</a:t>
            </a:r>
            <a:r>
              <a:rPr lang="tr-TR" dirty="0"/>
              <a:t> ortamı ve özel </a:t>
            </a:r>
            <a:r>
              <a:rPr lang="tr-TR" dirty="0" err="1"/>
              <a:t>eǧitim</a:t>
            </a:r>
            <a:r>
              <a:rPr lang="tr-TR" dirty="0"/>
              <a:t> hizmetine ilişkin karar verir.</a:t>
            </a:r>
          </a:p>
          <a:p>
            <a:endParaRPr lang="tr-TR" dirty="0"/>
          </a:p>
        </p:txBody>
      </p:sp>
    </p:spTree>
    <p:extLst>
      <p:ext uri="{BB962C8B-B14F-4D97-AF65-F5344CB8AC3E}">
        <p14:creationId xmlns:p14="http://schemas.microsoft.com/office/powerpoint/2010/main" val="6908400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smtClean="0"/>
              <a:t>Özel </a:t>
            </a:r>
            <a:r>
              <a:rPr lang="tr-TR" dirty="0" err="1"/>
              <a:t>eǧitim</a:t>
            </a:r>
            <a:r>
              <a:rPr lang="tr-TR" dirty="0"/>
              <a:t> hizmetleri kurulu tarafından verilen yerleştirme kararı </a:t>
            </a:r>
            <a:r>
              <a:rPr lang="tr-TR" dirty="0" err="1"/>
              <a:t>doǧrultusunda</a:t>
            </a:r>
            <a:r>
              <a:rPr lang="tr-TR" dirty="0"/>
              <a:t> ilgili okul veya kurum ile iş </a:t>
            </a:r>
            <a:r>
              <a:rPr lang="tr-TR" dirty="0" err="1"/>
              <a:t>birliǧi</a:t>
            </a:r>
            <a:r>
              <a:rPr lang="tr-TR" dirty="0"/>
              <a:t> yaparak uygulamayı takip eder.</a:t>
            </a:r>
          </a:p>
          <a:p>
            <a:pPr lvl="0"/>
            <a:r>
              <a:rPr lang="tr-TR" dirty="0"/>
              <a:t>Yerleştirmenin </a:t>
            </a:r>
            <a:r>
              <a:rPr lang="tr-TR" dirty="0" err="1"/>
              <a:t>yapıldıǧı</a:t>
            </a:r>
            <a:r>
              <a:rPr lang="tr-TR" dirty="0"/>
              <a:t> okula/kuruma, özel </a:t>
            </a:r>
            <a:r>
              <a:rPr lang="tr-TR" dirty="0" err="1"/>
              <a:t>eǧitime</a:t>
            </a:r>
            <a:r>
              <a:rPr lang="tr-TR" dirty="0"/>
              <a:t> ihtiyacı olan </a:t>
            </a:r>
            <a:r>
              <a:rPr lang="tr-TR" dirty="0" err="1"/>
              <a:t>öǧrencilere</a:t>
            </a:r>
            <a:r>
              <a:rPr lang="tr-TR" dirty="0"/>
              <a:t>, </a:t>
            </a:r>
            <a:r>
              <a:rPr lang="tr-TR" dirty="0" err="1"/>
              <a:t>eǧitim</a:t>
            </a:r>
            <a:r>
              <a:rPr lang="tr-TR" dirty="0"/>
              <a:t> planının uygulanması ve destek </a:t>
            </a:r>
            <a:r>
              <a:rPr lang="tr-TR" dirty="0" err="1"/>
              <a:t>eǧitim</a:t>
            </a:r>
            <a:r>
              <a:rPr lang="tr-TR" dirty="0"/>
              <a:t> hizmetlerinin yürütülmesinde görev alanlara ve aileye rehberlik yapar.</a:t>
            </a:r>
          </a:p>
          <a:p>
            <a:pPr marL="0" indent="0">
              <a:buNone/>
            </a:pPr>
            <a:endParaRPr lang="tr-TR" dirty="0"/>
          </a:p>
        </p:txBody>
      </p:sp>
    </p:spTree>
    <p:extLst>
      <p:ext uri="{BB962C8B-B14F-4D97-AF65-F5344CB8AC3E}">
        <p14:creationId xmlns:p14="http://schemas.microsoft.com/office/powerpoint/2010/main" val="15178280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752" y="0"/>
            <a:ext cx="12349752" cy="6858000"/>
          </a:xfrm>
          <a:prstGeom prst="rect">
            <a:avLst/>
          </a:prstGeom>
        </p:spPr>
      </p:pic>
    </p:spTree>
    <p:extLst>
      <p:ext uri="{BB962C8B-B14F-4D97-AF65-F5344CB8AC3E}">
        <p14:creationId xmlns:p14="http://schemas.microsoft.com/office/powerpoint/2010/main" val="2758923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9410323" cy="1038162"/>
          </a:xfrm>
        </p:spPr>
        <p:txBody>
          <a:bodyPr/>
          <a:lstStyle/>
          <a:p>
            <a:r>
              <a:rPr lang="tr-TR" dirty="0" smtClean="0"/>
              <a:t>KAYNAŞTIRMA NEDİR</a:t>
            </a:r>
            <a:endParaRPr lang="tr-TR" dirty="0"/>
          </a:p>
        </p:txBody>
      </p:sp>
      <p:sp>
        <p:nvSpPr>
          <p:cNvPr id="3" name="İçerik Yer Tutucusu 2"/>
          <p:cNvSpPr>
            <a:spLocks noGrp="1"/>
          </p:cNvSpPr>
          <p:nvPr>
            <p:ph idx="1"/>
          </p:nvPr>
        </p:nvSpPr>
        <p:spPr>
          <a:xfrm>
            <a:off x="380246" y="1321806"/>
            <a:ext cx="10973554" cy="4855157"/>
          </a:xfrm>
        </p:spPr>
        <p:txBody>
          <a:bodyPr>
            <a:normAutofit/>
          </a:bodyPr>
          <a:lstStyle/>
          <a:p>
            <a:pPr marL="0" indent="0">
              <a:buNone/>
            </a:pPr>
            <a:r>
              <a:rPr lang="tr-TR" sz="2400" dirty="0"/>
              <a:t>“Özel eğitim ihtiyacı olan bireylerin her tür ve kademede diğer bireylerle karşılıklı etkileşim içinde bulunmalarını ve eğitim amaçlarını en üst düzeyde gerçekleştirmelerini sağlamak amacıyla bu bireylere destek eğitim hizmetleri de sunularak akranlarıyla birlikte tam zamanlı ya da özel eğitim sınıflarında yarı zamanlı olarak verilen </a:t>
            </a:r>
            <a:r>
              <a:rPr lang="tr-TR" sz="2400" dirty="0" smtClean="0"/>
              <a:t>eğitimdir.</a:t>
            </a:r>
            <a:endParaRPr lang="tr-TR"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246" y="2736692"/>
            <a:ext cx="10891317" cy="3829050"/>
          </a:xfrm>
          <a:prstGeom prst="rect">
            <a:avLst/>
          </a:prstGeom>
        </p:spPr>
      </p:pic>
    </p:spTree>
    <p:extLst>
      <p:ext uri="{BB962C8B-B14F-4D97-AF65-F5344CB8AC3E}">
        <p14:creationId xmlns:p14="http://schemas.microsoft.com/office/powerpoint/2010/main" val="2380783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mtClean="0"/>
              <a:t>KAYNAŞTIRMA NEDİR,ENGELLİ BİREYLER İÇİN GEREKLİ MİDİR</a:t>
            </a:r>
            <a:endParaRPr lang="tr-TR" dirty="0"/>
          </a:p>
        </p:txBody>
      </p:sp>
      <p:sp>
        <p:nvSpPr>
          <p:cNvPr id="3" name="İçerik Yer Tutucusu 2"/>
          <p:cNvSpPr>
            <a:spLocks noGrp="1"/>
          </p:cNvSpPr>
          <p:nvPr>
            <p:ph idx="1"/>
          </p:nvPr>
        </p:nvSpPr>
        <p:spPr/>
        <p:txBody>
          <a:bodyPr/>
          <a:lstStyle/>
          <a:p>
            <a:pPr marL="0" indent="0">
              <a:buNone/>
            </a:pPr>
            <a:r>
              <a:rPr lang="tr-TR" dirty="0"/>
              <a:t>Özel </a:t>
            </a:r>
            <a:r>
              <a:rPr lang="tr-TR" dirty="0" err="1"/>
              <a:t>eǧitim</a:t>
            </a:r>
            <a:r>
              <a:rPr lang="tr-TR" dirty="0"/>
              <a:t> gereksinimi olan </a:t>
            </a:r>
            <a:r>
              <a:rPr lang="tr-TR" dirty="0" err="1"/>
              <a:t>öǧrencilere</a:t>
            </a:r>
            <a:r>
              <a:rPr lang="tr-TR" dirty="0"/>
              <a:t> sunulan tüm özel </a:t>
            </a:r>
            <a:r>
              <a:rPr lang="tr-TR" dirty="0" err="1"/>
              <a:t>eǧitim</a:t>
            </a:r>
            <a:r>
              <a:rPr lang="tr-TR" dirty="0"/>
              <a:t> hizmetlerinin temelinde, </a:t>
            </a:r>
            <a:r>
              <a:rPr lang="tr-TR" dirty="0" err="1"/>
              <a:t>öǧrencinin</a:t>
            </a:r>
            <a:r>
              <a:rPr lang="tr-TR" dirty="0"/>
              <a:t> özrünün engele dönüşmesini önleme çabası yatmaktadır. </a:t>
            </a:r>
            <a:endParaRPr lang="tr-TR" dirty="0" smtClean="0"/>
          </a:p>
          <a:p>
            <a:pPr marL="0" indent="0">
              <a:buNone/>
            </a:pPr>
            <a:r>
              <a:rPr lang="tr-TR" dirty="0"/>
              <a:t>i</a:t>
            </a:r>
            <a:r>
              <a:rPr lang="tr-TR" dirty="0" smtClean="0"/>
              <a:t>lgi </a:t>
            </a:r>
            <a:r>
              <a:rPr lang="tr-TR" dirty="0"/>
              <a:t>ve yeteneklerini maksimum düzeyde kullanabilen </a:t>
            </a:r>
            <a:r>
              <a:rPr lang="tr-TR" dirty="0" err="1"/>
              <a:t>öǧrenci</a:t>
            </a:r>
            <a:r>
              <a:rPr lang="tr-TR" dirty="0"/>
              <a:t> böylece, normal insanların yetersiz, kusurlu, eksik, itici, yardım edilmesi veya korunması ya </a:t>
            </a:r>
            <a:r>
              <a:rPr lang="tr-TR" dirty="0" smtClean="0"/>
              <a:t>da sakınılması</a:t>
            </a:r>
            <a:r>
              <a:rPr lang="tr-TR" dirty="0"/>
              <a:t>, kaçınılması gereken biri diye </a:t>
            </a:r>
            <a:r>
              <a:rPr lang="tr-TR" dirty="0" err="1"/>
              <a:t>düşündüǧü</a:t>
            </a:r>
            <a:r>
              <a:rPr lang="tr-TR" dirty="0"/>
              <a:t> kişi olmaktan kurtulacaktır.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0051247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lstStyle/>
          <a:p>
            <a:pPr marL="0" indent="0">
              <a:buNone/>
            </a:pPr>
            <a:r>
              <a:rPr lang="tr-TR" b="1" smtClean="0"/>
              <a:t>Kaynaştırma yoluyla eğitimin amacı</a:t>
            </a:r>
            <a:r>
              <a:rPr lang="tr-TR" smtClean="0"/>
              <a:t>;</a:t>
            </a:r>
          </a:p>
          <a:p>
            <a:pPr marL="0" indent="0">
              <a:buNone/>
            </a:pPr>
            <a:r>
              <a:rPr lang="tr-TR" smtClean="0"/>
              <a:t>	 Çocuǧu normal hâle getirmek deǧil, onun ilgi ve yeteneklerini en iyi şekilde kullanmasını saǧlamak, toplum içinde yaşayabilmesini kolaylaştırmaktır.</a:t>
            </a:r>
          </a:p>
          <a:p>
            <a:endParaRPr lang="tr-TR" dirty="0"/>
          </a:p>
        </p:txBody>
      </p:sp>
      <p:pic>
        <p:nvPicPr>
          <p:cNvPr id="8" name="İçerik Yer Tutucusu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53473" y="2145671"/>
            <a:ext cx="4500327" cy="3829616"/>
          </a:xfrm>
        </p:spPr>
      </p:pic>
    </p:spTree>
    <p:extLst>
      <p:ext uri="{BB962C8B-B14F-4D97-AF65-F5344CB8AC3E}">
        <p14:creationId xmlns:p14="http://schemas.microsoft.com/office/powerpoint/2010/main" val="27786315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sz="2400" b="1" dirty="0" smtClean="0"/>
              <a:t>	Tam </a:t>
            </a:r>
            <a:r>
              <a:rPr lang="tr-TR" sz="2400" b="1" dirty="0"/>
              <a:t>zamanlı </a:t>
            </a:r>
            <a:r>
              <a:rPr lang="tr-TR" sz="2400" b="1" dirty="0" smtClean="0"/>
              <a:t>kaynaştırma</a:t>
            </a:r>
          </a:p>
          <a:p>
            <a:pPr marL="0" indent="0">
              <a:buNone/>
            </a:pPr>
            <a:r>
              <a:rPr lang="tr-TR" sz="2400" dirty="0" smtClean="0"/>
              <a:t>	</a:t>
            </a:r>
          </a:p>
          <a:p>
            <a:pPr marL="0" indent="0">
              <a:buNone/>
            </a:pPr>
            <a:r>
              <a:rPr lang="tr-TR" sz="2400" dirty="0"/>
              <a:t>	</a:t>
            </a:r>
            <a:r>
              <a:rPr lang="tr-TR" sz="2400" dirty="0" smtClean="0"/>
              <a:t>Özel </a:t>
            </a:r>
            <a:r>
              <a:rPr lang="tr-TR" sz="2400" dirty="0"/>
              <a:t>eğitime ihtiyacı olan öğrencinin kaydı normal sınıftadır; öğrenci tam gün boyunca normal sınıfta eğitim almaktadır. Özel eğitim gerektiren öğrencilerin, akranları ile birlikte okul öncesi, ilkokul, ortaokul, ortaöğretim ve yaygın eğitim kurumlarında aynı sınıfta eğitim görmesi ve sosyal açıdan bütünleştirilmesi için, özel eğitim destek hizmetleri (destek eğitim odası), özel araç-gereç ve eğitim materyalleri sağlanır. </a:t>
            </a:r>
            <a:endParaRPr lang="tr-TR" sz="2400" dirty="0" smtClean="0"/>
          </a:p>
          <a:p>
            <a:pPr marL="0" indent="0">
              <a:buNone/>
            </a:pPr>
            <a:r>
              <a:rPr lang="tr-TR" sz="2400" dirty="0"/>
              <a:t>	</a:t>
            </a:r>
            <a:r>
              <a:rPr lang="tr-TR" sz="2400" dirty="0" smtClean="0"/>
              <a:t>Eğitim </a:t>
            </a:r>
            <a:r>
              <a:rPr lang="tr-TR" sz="2400" dirty="0"/>
              <a:t>programı bireyselleştirilerek uygulanır ve gerekli fiziksel düzenlemeler yapılır.</a:t>
            </a: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17918142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400" dirty="0" smtClean="0"/>
              <a:t>	</a:t>
            </a:r>
            <a:r>
              <a:rPr lang="tr-TR" sz="2400" b="1" dirty="0" smtClean="0"/>
              <a:t>Yarı </a:t>
            </a:r>
            <a:r>
              <a:rPr lang="tr-TR" sz="2400" b="1" dirty="0"/>
              <a:t>zamanlı kaynaştırma</a:t>
            </a:r>
          </a:p>
          <a:p>
            <a:pPr marL="0" indent="0">
              <a:buNone/>
            </a:pPr>
            <a:r>
              <a:rPr lang="tr-TR" sz="2400" dirty="0"/>
              <a:t>	Yarı zamanlı kaynaştırma uygulamaları, öğrencilerin bazı derslere yetersizliği olmayan akranlarıyla birlikte aynı sınıfta ya da ders dışı etkinliklere birlikte katılmaları yoluyla yapılmaktadır. </a:t>
            </a:r>
            <a:endParaRPr lang="tr-TR" sz="2400" dirty="0" smtClean="0"/>
          </a:p>
          <a:p>
            <a:pPr marL="0" indent="0">
              <a:buNone/>
            </a:pPr>
            <a:r>
              <a:rPr lang="tr-TR" sz="2400" dirty="0"/>
              <a:t>	Özel eğitime ihtiyacı olan öğrencinin kaydı özel eğitim sınıfındadır. Özel eğitim sınıfı öğrencisi başarılı olabileceği derslerde ve sosyal etkinliklerde yetersizliği olmayan akranları ile birlikte normal sınıfta eğitim almaktadır.</a:t>
            </a:r>
          </a:p>
        </p:txBody>
      </p:sp>
    </p:spTree>
    <p:extLst>
      <p:ext uri="{BB962C8B-B14F-4D97-AF65-F5344CB8AC3E}">
        <p14:creationId xmlns:p14="http://schemas.microsoft.com/office/powerpoint/2010/main" val="39698437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KAYNAŞTIRMA YOLUYLA EĞİTİMİN YARARLARI</a:t>
            </a:r>
            <a:endParaRPr lang="tr-TR" sz="2800" b="1" dirty="0"/>
          </a:p>
        </p:txBody>
      </p:sp>
      <p:sp>
        <p:nvSpPr>
          <p:cNvPr id="3" name="İçerik Yer Tutucusu 2"/>
          <p:cNvSpPr>
            <a:spLocks noGrp="1"/>
          </p:cNvSpPr>
          <p:nvPr>
            <p:ph idx="1"/>
          </p:nvPr>
        </p:nvSpPr>
        <p:spPr/>
        <p:txBody>
          <a:bodyPr>
            <a:normAutofit fontScale="92500" lnSpcReduction="20000"/>
          </a:bodyPr>
          <a:lstStyle/>
          <a:p>
            <a:pPr lvl="0"/>
            <a:r>
              <a:rPr lang="tr-TR" dirty="0"/>
              <a:t>Bireyselleştirilmiş </a:t>
            </a:r>
            <a:r>
              <a:rPr lang="tr-TR" dirty="0" err="1"/>
              <a:t>eǧitim</a:t>
            </a:r>
            <a:r>
              <a:rPr lang="tr-TR" dirty="0"/>
              <a:t> programları </a:t>
            </a:r>
            <a:r>
              <a:rPr lang="tr-TR" dirty="0" err="1"/>
              <a:t>aracılıǧı</a:t>
            </a:r>
            <a:r>
              <a:rPr lang="tr-TR" dirty="0"/>
              <a:t> ile kapasite ve </a:t>
            </a:r>
            <a:r>
              <a:rPr lang="tr-TR" dirty="0" err="1"/>
              <a:t>öǧrenme</a:t>
            </a:r>
            <a:r>
              <a:rPr lang="tr-TR" dirty="0"/>
              <a:t> hızına uygun </a:t>
            </a:r>
            <a:r>
              <a:rPr lang="tr-TR" dirty="0" err="1"/>
              <a:t>eǧitim</a:t>
            </a:r>
            <a:r>
              <a:rPr lang="tr-TR" dirty="0"/>
              <a:t> alırlar.</a:t>
            </a:r>
          </a:p>
          <a:p>
            <a:pPr lvl="0"/>
            <a:r>
              <a:rPr lang="tr-TR" dirty="0"/>
              <a:t>Kendine güven, takdir edilme, cesaret, sorumluluk, bir işe yarama duygusu gibi sosyal </a:t>
            </a:r>
            <a:r>
              <a:rPr lang="tr-TR" dirty="0" err="1"/>
              <a:t>deǧerler</a:t>
            </a:r>
            <a:r>
              <a:rPr lang="tr-TR" dirty="0"/>
              <a:t> dizgesi gelişir. </a:t>
            </a:r>
            <a:endParaRPr lang="tr-TR" dirty="0" smtClean="0"/>
          </a:p>
          <a:p>
            <a:pPr lvl="0"/>
            <a:r>
              <a:rPr lang="tr-TR" dirty="0" smtClean="0"/>
              <a:t>Sosyal </a:t>
            </a:r>
            <a:r>
              <a:rPr lang="tr-TR" dirty="0"/>
              <a:t>bütünleşmeleri kolaylaşır.</a:t>
            </a:r>
          </a:p>
          <a:p>
            <a:pPr lvl="0"/>
            <a:r>
              <a:rPr lang="tr-TR" dirty="0"/>
              <a:t>Destek </a:t>
            </a:r>
            <a:r>
              <a:rPr lang="tr-TR" dirty="0" err="1"/>
              <a:t>eǧitimi</a:t>
            </a:r>
            <a:r>
              <a:rPr lang="tr-TR" dirty="0"/>
              <a:t> sayesinde zayıf yönlerini kısa sürede yeterli hale getirebilirler.</a:t>
            </a:r>
          </a:p>
          <a:p>
            <a:r>
              <a:rPr lang="tr-TR" dirty="0"/>
              <a:t>S</a:t>
            </a:r>
            <a:r>
              <a:rPr lang="tr-TR" dirty="0" smtClean="0"/>
              <a:t>osyal </a:t>
            </a:r>
            <a:r>
              <a:rPr lang="tr-TR" dirty="0"/>
              <a:t>ve fiziksel ortamlar </a:t>
            </a:r>
            <a:r>
              <a:rPr lang="tr-TR" dirty="0" err="1"/>
              <a:t>düzenlendiǧi</a:t>
            </a:r>
            <a:r>
              <a:rPr lang="tr-TR" dirty="0"/>
              <a:t> için uyum, başarı ve kendilerine güven kazanmaları kolaylaşır.</a:t>
            </a:r>
          </a:p>
          <a:p>
            <a:pPr lvl="0"/>
            <a:r>
              <a:rPr lang="tr-TR" dirty="0"/>
              <a:t>Algı düzeyi ve </a:t>
            </a:r>
            <a:r>
              <a:rPr lang="tr-TR" dirty="0" err="1"/>
              <a:t>öǧrenme</a:t>
            </a:r>
            <a:r>
              <a:rPr lang="tr-TR" dirty="0"/>
              <a:t> özelliklerine uygun yöntem teknik araç ve gereçlerin kullanılması sayesinde </a:t>
            </a:r>
            <a:r>
              <a:rPr lang="tr-TR" dirty="0" err="1"/>
              <a:t>öǧrenmeleri</a:t>
            </a:r>
            <a:r>
              <a:rPr lang="tr-TR" dirty="0"/>
              <a:t> pekişir.</a:t>
            </a:r>
          </a:p>
          <a:p>
            <a:pPr lvl="0"/>
            <a:r>
              <a:rPr lang="tr-TR" dirty="0"/>
              <a:t>Kaynaştırma </a:t>
            </a:r>
            <a:r>
              <a:rPr lang="tr-TR" dirty="0" smtClean="0"/>
              <a:t>ortamlarında </a:t>
            </a:r>
            <a:r>
              <a:rPr lang="tr-TR" dirty="0"/>
              <a:t>olumlu davranış gösterme </a:t>
            </a:r>
            <a:r>
              <a:rPr lang="tr-TR" dirty="0" err="1"/>
              <a:t>sıklıǧı</a:t>
            </a:r>
            <a:r>
              <a:rPr lang="tr-TR" dirty="0"/>
              <a:t> artar.</a:t>
            </a:r>
          </a:p>
          <a:p>
            <a:endParaRPr lang="tr-TR" dirty="0"/>
          </a:p>
        </p:txBody>
      </p:sp>
    </p:spTree>
    <p:extLst>
      <p:ext uri="{BB962C8B-B14F-4D97-AF65-F5344CB8AC3E}">
        <p14:creationId xmlns:p14="http://schemas.microsoft.com/office/powerpoint/2010/main" val="29215801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6170" y="639621"/>
            <a:ext cx="10484668" cy="5580109"/>
          </a:xfrm>
        </p:spPr>
        <p:txBody>
          <a:bodyPr>
            <a:noAutofit/>
          </a:bodyPr>
          <a:lstStyle/>
          <a:p>
            <a:pPr lvl="0"/>
            <a:r>
              <a:rPr lang="tr-TR" sz="2000" dirty="0"/>
              <a:t>Normal </a:t>
            </a:r>
            <a:r>
              <a:rPr lang="tr-TR" sz="2000" dirty="0" err="1"/>
              <a:t>öǧrencilerle</a:t>
            </a:r>
            <a:r>
              <a:rPr lang="tr-TR" sz="2000" dirty="0"/>
              <a:t> birlikte çalışmaları daha büyük başarılar için kendilerinde istek ve cesaret uyandırır.</a:t>
            </a:r>
          </a:p>
          <a:p>
            <a:pPr lvl="0"/>
            <a:r>
              <a:rPr lang="tr-TR" sz="2000" dirty="0"/>
              <a:t>Bu </a:t>
            </a:r>
            <a:r>
              <a:rPr lang="tr-TR" sz="2000" dirty="0" err="1"/>
              <a:t>öǧrenciler</a:t>
            </a:r>
            <a:r>
              <a:rPr lang="tr-TR" sz="2000" dirty="0"/>
              <a:t> normal </a:t>
            </a:r>
            <a:r>
              <a:rPr lang="tr-TR" sz="2000" dirty="0" err="1"/>
              <a:t>öǧrencilerden</a:t>
            </a:r>
            <a:r>
              <a:rPr lang="tr-TR" sz="2000" dirty="0"/>
              <a:t> bazı davranışları model olma ve özdeşim kurma yoluyla </a:t>
            </a:r>
            <a:r>
              <a:rPr lang="tr-TR" sz="2000" dirty="0" err="1"/>
              <a:t>öǧrenebilirler</a:t>
            </a:r>
            <a:r>
              <a:rPr lang="tr-TR" sz="2000" dirty="0"/>
              <a:t>.</a:t>
            </a:r>
          </a:p>
          <a:p>
            <a:pPr lvl="0"/>
            <a:r>
              <a:rPr lang="tr-TR" sz="2000" dirty="0"/>
              <a:t>İ</a:t>
            </a:r>
            <a:r>
              <a:rPr lang="tr-TR" sz="2000" dirty="0" smtClean="0"/>
              <a:t>letişim</a:t>
            </a:r>
            <a:r>
              <a:rPr lang="tr-TR" sz="2000" dirty="0"/>
              <a:t>, </a:t>
            </a:r>
            <a:r>
              <a:rPr lang="tr-TR" sz="2000" dirty="0" err="1"/>
              <a:t>işbirliǧi</a:t>
            </a:r>
            <a:r>
              <a:rPr lang="tr-TR" sz="2000" dirty="0"/>
              <a:t>, kabullenme, ortak yaşam becerileri edinirler.</a:t>
            </a:r>
          </a:p>
          <a:p>
            <a:pPr lvl="0"/>
            <a:r>
              <a:rPr lang="tr-TR" sz="2000" dirty="0" err="1"/>
              <a:t>Eǧitim</a:t>
            </a:r>
            <a:r>
              <a:rPr lang="tr-TR" sz="2000" dirty="0"/>
              <a:t> programlarına ek olarak aile </a:t>
            </a:r>
            <a:r>
              <a:rPr lang="tr-TR" sz="2000" dirty="0" err="1"/>
              <a:t>eǧitimi</a:t>
            </a:r>
            <a:r>
              <a:rPr lang="tr-TR" sz="2000" dirty="0"/>
              <a:t>, sosyal, kültürel, serbest zaman etkinlikleri sayesinde bütünsel gelişimleri kolaylaşır.</a:t>
            </a:r>
          </a:p>
          <a:p>
            <a:pPr marL="0" lvl="0" indent="0">
              <a:buNone/>
            </a:pPr>
            <a:r>
              <a:rPr lang="tr-TR" sz="2000" b="1" dirty="0" smtClean="0"/>
              <a:t>	</a:t>
            </a:r>
            <a:r>
              <a:rPr lang="tr-TR" sz="2000" b="1" dirty="0" err="1" smtClean="0"/>
              <a:t>Yetersizliǧi</a:t>
            </a:r>
            <a:r>
              <a:rPr lang="tr-TR" sz="2000" b="1" dirty="0" smtClean="0"/>
              <a:t> </a:t>
            </a:r>
            <a:r>
              <a:rPr lang="tr-TR" sz="2000" b="1" dirty="0"/>
              <a:t>Olmayan </a:t>
            </a:r>
            <a:r>
              <a:rPr lang="tr-TR" sz="2000" b="1" dirty="0" err="1"/>
              <a:t>Öǧrencilere</a:t>
            </a:r>
            <a:r>
              <a:rPr lang="tr-TR" sz="2000" b="1" dirty="0"/>
              <a:t> Yararları</a:t>
            </a:r>
          </a:p>
          <a:p>
            <a:pPr lvl="0"/>
            <a:r>
              <a:rPr lang="tr-TR" sz="2000" dirty="0"/>
              <a:t>Engelli insanlara karşı şartsız kabul, hoşgörü, yardımlaşma, ortak yaşam, demokratik ve ahlaki anlayışları gelişir.</a:t>
            </a:r>
          </a:p>
          <a:p>
            <a:pPr lvl="0"/>
            <a:r>
              <a:rPr lang="tr-TR" sz="2000" dirty="0"/>
              <a:t>Bireysel farklılıkları </a:t>
            </a:r>
            <a:r>
              <a:rPr lang="tr-TR" sz="2000" dirty="0" err="1"/>
              <a:t>doǧal</a:t>
            </a:r>
            <a:r>
              <a:rPr lang="tr-TR" sz="2000" dirty="0"/>
              <a:t> karşılar ve saygı gösterir.</a:t>
            </a:r>
          </a:p>
          <a:p>
            <a:pPr lvl="0"/>
            <a:r>
              <a:rPr lang="tr-TR" sz="2000" dirty="0"/>
              <a:t>Kendini tanıma, güçlü ve zayıf yönlerini görme, bunları kabul etme ve zayıf yönlerini giderme davranışları </a:t>
            </a:r>
            <a:r>
              <a:rPr lang="tr-TR" sz="2000" dirty="0" smtClean="0"/>
              <a:t>gelişir.</a:t>
            </a:r>
          </a:p>
          <a:p>
            <a:pPr lvl="0"/>
            <a:r>
              <a:rPr lang="tr-TR" sz="2000" dirty="0" smtClean="0"/>
              <a:t>Engelli </a:t>
            </a:r>
            <a:r>
              <a:rPr lang="tr-TR" sz="2000" dirty="0"/>
              <a:t>bireylerle birlikte yaşamayı </a:t>
            </a:r>
            <a:r>
              <a:rPr lang="tr-TR" sz="2000" dirty="0" err="1" smtClean="0"/>
              <a:t>öǧrenir</a:t>
            </a:r>
            <a:r>
              <a:rPr lang="tr-TR" sz="2000" dirty="0" smtClean="0"/>
              <a:t>.</a:t>
            </a:r>
          </a:p>
          <a:p>
            <a:pPr lvl="0"/>
            <a:r>
              <a:rPr lang="tr-TR" sz="2000" dirty="0" smtClean="0"/>
              <a:t>Liderlik</a:t>
            </a:r>
            <a:r>
              <a:rPr lang="tr-TR" sz="2000" dirty="0"/>
              <a:t>, model olma ve sorumluluk duygusu gelişir.</a:t>
            </a:r>
          </a:p>
          <a:p>
            <a:pPr lvl="0"/>
            <a:endParaRPr lang="tr-TR" sz="2000" dirty="0"/>
          </a:p>
          <a:p>
            <a:endParaRPr lang="tr-TR" sz="2000" dirty="0"/>
          </a:p>
        </p:txBody>
      </p:sp>
    </p:spTree>
    <p:extLst>
      <p:ext uri="{BB962C8B-B14F-4D97-AF65-F5344CB8AC3E}">
        <p14:creationId xmlns:p14="http://schemas.microsoft.com/office/powerpoint/2010/main" val="34668794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Bireysel </a:t>
            </a:r>
            <a:r>
              <a:rPr lang="tr-TR" dirty="0"/>
              <a:t>özellikleri ve </a:t>
            </a:r>
            <a:r>
              <a:rPr lang="tr-TR" dirty="0" err="1"/>
              <a:t>eǧitim</a:t>
            </a:r>
            <a:r>
              <a:rPr lang="tr-TR" dirty="0"/>
              <a:t> yeterlilikleri açısından yaşıtlarından beklenilen düzeyden anlamlı farklılık gösteren ve bu nedenle özel </a:t>
            </a:r>
            <a:r>
              <a:rPr lang="tr-TR" dirty="0" err="1"/>
              <a:t>eǧitime</a:t>
            </a:r>
            <a:r>
              <a:rPr lang="tr-TR" dirty="0"/>
              <a:t> ihtiyacı olan bireylerin; </a:t>
            </a:r>
            <a:r>
              <a:rPr lang="tr-TR" dirty="0" err="1"/>
              <a:t>eǧitim</a:t>
            </a:r>
            <a:r>
              <a:rPr lang="tr-TR" dirty="0"/>
              <a:t> ihtiyaçlarını karşılamak için özel olarak yetiştirilmiş personel, geliştirilmiş </a:t>
            </a:r>
            <a:r>
              <a:rPr lang="tr-TR" dirty="0" err="1"/>
              <a:t>eǧitim</a:t>
            </a:r>
            <a:r>
              <a:rPr lang="tr-TR" dirty="0"/>
              <a:t> programları ve yöntemleri ile onların özür ve özelliklerine uygun ortamlarda sürdürülen </a:t>
            </a:r>
            <a:r>
              <a:rPr lang="tr-TR" dirty="0" err="1"/>
              <a:t>eǧitime</a:t>
            </a:r>
            <a:r>
              <a:rPr lang="tr-TR" dirty="0"/>
              <a:t> "özel </a:t>
            </a:r>
            <a:r>
              <a:rPr lang="tr-TR" dirty="0" err="1"/>
              <a:t>eǧitim</a:t>
            </a:r>
            <a:r>
              <a:rPr lang="tr-TR" dirty="0"/>
              <a:t>" denir.</a:t>
            </a:r>
          </a:p>
          <a:p>
            <a:endParaRPr lang="tr-TR" dirty="0"/>
          </a:p>
        </p:txBody>
      </p:sp>
    </p:spTree>
    <p:extLst>
      <p:ext uri="{BB962C8B-B14F-4D97-AF65-F5344CB8AC3E}">
        <p14:creationId xmlns:p14="http://schemas.microsoft.com/office/powerpoint/2010/main" val="55139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endParaRPr lang="tr-TR" sz="1600" dirty="0"/>
          </a:p>
          <a:p>
            <a:pPr lvl="2"/>
            <a:r>
              <a:rPr lang="tr-TR" b="1" dirty="0"/>
              <a:t>Ailelere </a:t>
            </a:r>
            <a:r>
              <a:rPr lang="tr-TR" b="1" dirty="0" smtClean="0"/>
              <a:t>Yararları</a:t>
            </a:r>
            <a:endParaRPr lang="tr-TR" b="1" dirty="0"/>
          </a:p>
          <a:p>
            <a:pPr lvl="1"/>
            <a:r>
              <a:rPr lang="tr-TR" dirty="0"/>
              <a:t>Çocuk üzerindeki beklentileri, çocuklarının kapasiteleriyle uygunluk göstermeye başlar.</a:t>
            </a:r>
          </a:p>
          <a:p>
            <a:pPr lvl="1"/>
            <a:r>
              <a:rPr lang="tr-TR" dirty="0"/>
              <a:t>Okula bakış açısı </a:t>
            </a:r>
            <a:r>
              <a:rPr lang="tr-TR" dirty="0" err="1"/>
              <a:t>deǧişir</a:t>
            </a:r>
            <a:r>
              <a:rPr lang="tr-TR" dirty="0"/>
              <a:t> ve okulla </a:t>
            </a:r>
            <a:r>
              <a:rPr lang="tr-TR" dirty="0" err="1"/>
              <a:t>işbirliǧi</a:t>
            </a:r>
            <a:r>
              <a:rPr lang="tr-TR" dirty="0"/>
              <a:t> gelişir.</a:t>
            </a:r>
          </a:p>
          <a:p>
            <a:pPr lvl="1"/>
            <a:r>
              <a:rPr lang="tr-TR" dirty="0"/>
              <a:t>Çocukların ilgi ve ihtiyaçları konusunda daha </a:t>
            </a:r>
            <a:r>
              <a:rPr lang="tr-TR" dirty="0" err="1"/>
              <a:t>saǧlıklı</a:t>
            </a:r>
            <a:r>
              <a:rPr lang="tr-TR" dirty="0"/>
              <a:t> bilgi edinirler.</a:t>
            </a:r>
          </a:p>
          <a:p>
            <a:pPr lvl="1"/>
            <a:r>
              <a:rPr lang="tr-TR" dirty="0"/>
              <a:t>Çocuktaki gelişmelere </a:t>
            </a:r>
            <a:r>
              <a:rPr lang="tr-TR" dirty="0" err="1"/>
              <a:t>baǧlı</a:t>
            </a:r>
            <a:r>
              <a:rPr lang="tr-TR" dirty="0"/>
              <a:t> olarak kaygı ve güvensizlik duygusu umuda dönüşür.</a:t>
            </a:r>
          </a:p>
          <a:p>
            <a:pPr lvl="1"/>
            <a:r>
              <a:rPr lang="tr-TR" dirty="0"/>
              <a:t>Aile içi çatışmalar azalır, aile </a:t>
            </a:r>
            <a:r>
              <a:rPr lang="tr-TR" dirty="0" err="1"/>
              <a:t>saǧlıǧı</a:t>
            </a:r>
            <a:r>
              <a:rPr lang="tr-TR" dirty="0"/>
              <a:t> ve iş </a:t>
            </a:r>
            <a:r>
              <a:rPr lang="tr-TR" dirty="0" err="1"/>
              <a:t>verimliliǧi</a:t>
            </a:r>
            <a:r>
              <a:rPr lang="tr-TR" dirty="0"/>
              <a:t> artar.</a:t>
            </a:r>
          </a:p>
          <a:p>
            <a:pPr lvl="1"/>
            <a:r>
              <a:rPr lang="tr-TR" dirty="0"/>
              <a:t>Çocuklarına nasıl yardım edecekleri konusunda yeni yollar </a:t>
            </a:r>
            <a:r>
              <a:rPr lang="tr-TR" dirty="0" err="1"/>
              <a:t>öǧrenirler</a:t>
            </a:r>
            <a:r>
              <a:rPr lang="tr-TR" dirty="0"/>
              <a:t>.</a:t>
            </a:r>
          </a:p>
          <a:p>
            <a:pPr marL="0" indent="0">
              <a:buNone/>
            </a:pPr>
            <a:r>
              <a:rPr lang="tr-TR" dirty="0"/>
              <a:t> </a:t>
            </a:r>
            <a:endParaRPr lang="tr-TR" sz="3600" dirty="0"/>
          </a:p>
          <a:p>
            <a:endParaRPr lang="tr-TR" dirty="0"/>
          </a:p>
        </p:txBody>
      </p:sp>
    </p:spTree>
    <p:extLst>
      <p:ext uri="{BB962C8B-B14F-4D97-AF65-F5344CB8AC3E}">
        <p14:creationId xmlns:p14="http://schemas.microsoft.com/office/powerpoint/2010/main" val="24952927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2"/>
            <a:r>
              <a:rPr lang="tr-TR" b="1" dirty="0"/>
              <a:t>Öğretmenlere </a:t>
            </a:r>
            <a:r>
              <a:rPr lang="tr-TR" b="1" dirty="0" smtClean="0"/>
              <a:t>Yararları</a:t>
            </a:r>
            <a:endParaRPr lang="tr-TR" b="1" dirty="0"/>
          </a:p>
          <a:p>
            <a:pPr lvl="1"/>
            <a:r>
              <a:rPr lang="tr-TR" dirty="0"/>
              <a:t>Şartsız kabul, sabır, hoşgörü ve bireysel özelliklere saygı davranışları gelişir.</a:t>
            </a:r>
          </a:p>
          <a:p>
            <a:pPr lvl="1"/>
            <a:r>
              <a:rPr lang="tr-TR" dirty="0"/>
              <a:t>BEP hazırlama ve uygulamada daha başarılı olurlar.</a:t>
            </a:r>
          </a:p>
          <a:p>
            <a:pPr lvl="1"/>
            <a:r>
              <a:rPr lang="tr-TR" dirty="0" err="1"/>
              <a:t>Eǧitimde</a:t>
            </a:r>
            <a:r>
              <a:rPr lang="tr-TR" dirty="0"/>
              <a:t> ekonomiklik ve fırsat </a:t>
            </a:r>
            <a:r>
              <a:rPr lang="tr-TR" dirty="0" err="1"/>
              <a:t>eşitliǧi</a:t>
            </a:r>
            <a:r>
              <a:rPr lang="tr-TR" dirty="0"/>
              <a:t> </a:t>
            </a:r>
            <a:r>
              <a:rPr lang="tr-TR" dirty="0" err="1"/>
              <a:t>saǧlanır</a:t>
            </a:r>
            <a:r>
              <a:rPr lang="tr-TR" dirty="0"/>
              <a:t>.</a:t>
            </a:r>
          </a:p>
          <a:p>
            <a:pPr lvl="1"/>
            <a:r>
              <a:rPr lang="tr-TR" dirty="0"/>
              <a:t>Kaynaştırma </a:t>
            </a:r>
            <a:r>
              <a:rPr lang="tr-TR" dirty="0" err="1"/>
              <a:t>öǧrencisi</a:t>
            </a:r>
            <a:r>
              <a:rPr lang="tr-TR" dirty="0"/>
              <a:t> ile yapılan çalışmalar sayesinde </a:t>
            </a:r>
            <a:r>
              <a:rPr lang="tr-TR" dirty="0" err="1"/>
              <a:t>öǧretim</a:t>
            </a:r>
            <a:r>
              <a:rPr lang="tr-TR" dirty="0"/>
              <a:t> becerileri gelişir ve deneyimleri artar.</a:t>
            </a:r>
          </a:p>
          <a:p>
            <a:endParaRPr lang="tr-TR" dirty="0"/>
          </a:p>
        </p:txBody>
      </p:sp>
    </p:spTree>
    <p:extLst>
      <p:ext uri="{BB962C8B-B14F-4D97-AF65-F5344CB8AC3E}">
        <p14:creationId xmlns:p14="http://schemas.microsoft.com/office/powerpoint/2010/main" val="22925954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11414"/>
          </a:xfrm>
        </p:spPr>
        <p:txBody>
          <a:bodyPr>
            <a:normAutofit/>
          </a:bodyPr>
          <a:lstStyle/>
          <a:p>
            <a:r>
              <a:rPr lang="tr-TR" sz="2400" b="1" dirty="0" smtClean="0"/>
              <a:t>DESTEK EĞİTİM ODASI</a:t>
            </a:r>
            <a:endParaRPr lang="tr-TR" sz="2400" b="1" dirty="0"/>
          </a:p>
        </p:txBody>
      </p:sp>
      <p:sp>
        <p:nvSpPr>
          <p:cNvPr id="3" name="İçerik Yer Tutucusu 2"/>
          <p:cNvSpPr>
            <a:spLocks noGrp="1"/>
          </p:cNvSpPr>
          <p:nvPr>
            <p:ph idx="1"/>
          </p:nvPr>
        </p:nvSpPr>
        <p:spPr>
          <a:xfrm>
            <a:off x="322152" y="1164721"/>
            <a:ext cx="10677808" cy="5254185"/>
          </a:xfrm>
        </p:spPr>
        <p:txBody>
          <a:bodyPr>
            <a:normAutofit/>
          </a:bodyPr>
          <a:lstStyle/>
          <a:p>
            <a:r>
              <a:rPr lang="tr-TR" sz="2400" dirty="0"/>
              <a:t>Destek </a:t>
            </a:r>
            <a:r>
              <a:rPr lang="tr-TR" sz="2400" dirty="0" err="1"/>
              <a:t>eǧitimi</a:t>
            </a:r>
            <a:r>
              <a:rPr lang="tr-TR" sz="2400" dirty="0"/>
              <a:t> alacak </a:t>
            </a:r>
            <a:r>
              <a:rPr lang="tr-TR" sz="2400" dirty="0" err="1"/>
              <a:t>öǧrenci</a:t>
            </a:r>
            <a:r>
              <a:rPr lang="tr-TR" sz="2400" dirty="0"/>
              <a:t> sayısına göre okulda veya kurumda birden fazla destek </a:t>
            </a:r>
            <a:r>
              <a:rPr lang="tr-TR" sz="2400" dirty="0" err="1"/>
              <a:t>eǧitim</a:t>
            </a:r>
            <a:r>
              <a:rPr lang="tr-TR" sz="2400" dirty="0"/>
              <a:t> odası </a:t>
            </a:r>
            <a:r>
              <a:rPr lang="tr-TR" sz="2400" dirty="0" smtClean="0"/>
              <a:t>açılabilir.</a:t>
            </a:r>
          </a:p>
          <a:p>
            <a:r>
              <a:rPr lang="tr-TR" sz="2400" dirty="0" smtClean="0"/>
              <a:t>Destek </a:t>
            </a:r>
            <a:r>
              <a:rPr lang="tr-TR" sz="2400" dirty="0" err="1"/>
              <a:t>eǧitim</a:t>
            </a:r>
            <a:r>
              <a:rPr lang="tr-TR" sz="2400" dirty="0"/>
              <a:t>  odasında </a:t>
            </a:r>
            <a:r>
              <a:rPr lang="tr-TR" sz="2400" dirty="0" smtClean="0"/>
              <a:t>yürütülecek </a:t>
            </a:r>
            <a:r>
              <a:rPr lang="tr-TR" sz="2400" dirty="0" err="1" smtClean="0"/>
              <a:t>eǧitim</a:t>
            </a:r>
            <a:r>
              <a:rPr lang="tr-TR" sz="2400" dirty="0" smtClean="0"/>
              <a:t> </a:t>
            </a:r>
            <a:r>
              <a:rPr lang="tr-TR" sz="2400" dirty="0"/>
              <a:t>hizmetlerinin planlaması okul yönetimince </a:t>
            </a:r>
            <a:r>
              <a:rPr lang="tr-TR" sz="2400" dirty="0" smtClean="0"/>
              <a:t>yapılır.</a:t>
            </a:r>
          </a:p>
          <a:p>
            <a:r>
              <a:rPr lang="tr-TR" sz="2400" dirty="0" smtClean="0"/>
              <a:t>Destek </a:t>
            </a:r>
            <a:r>
              <a:rPr lang="tr-TR" sz="2400" dirty="0" err="1"/>
              <a:t>eǧitim</a:t>
            </a:r>
            <a:r>
              <a:rPr lang="tr-TR" sz="2400" dirty="0"/>
              <a:t> odasında </a:t>
            </a:r>
            <a:r>
              <a:rPr lang="tr-TR" sz="2400" dirty="0" err="1"/>
              <a:t>eǧitim</a:t>
            </a:r>
            <a:r>
              <a:rPr lang="tr-TR" sz="2400" dirty="0"/>
              <a:t> alacak </a:t>
            </a:r>
            <a:r>
              <a:rPr lang="tr-TR" sz="2400" dirty="0" err="1"/>
              <a:t>öǧrenciler</a:t>
            </a:r>
            <a:r>
              <a:rPr lang="tr-TR" sz="2400" dirty="0"/>
              <a:t>, BEP geliştirme biriminin önerileri </a:t>
            </a:r>
            <a:r>
              <a:rPr lang="tr-TR" sz="2400" dirty="0" err="1"/>
              <a:t>doǧrultusunda</a:t>
            </a:r>
            <a:r>
              <a:rPr lang="tr-TR" sz="2400" dirty="0"/>
              <a:t>, Okul Rehberlik ve Psikolojik Danışma Hizmetleri Yürütme Komisyonunca </a:t>
            </a:r>
            <a:r>
              <a:rPr lang="tr-TR" sz="2400" dirty="0" smtClean="0"/>
              <a:t>belirlenir.</a:t>
            </a:r>
          </a:p>
          <a:p>
            <a:r>
              <a:rPr lang="tr-TR" dirty="0" smtClean="0"/>
              <a:t>Destek </a:t>
            </a:r>
            <a:r>
              <a:rPr lang="tr-TR" dirty="0" err="1"/>
              <a:t>eǧitim</a:t>
            </a:r>
            <a:r>
              <a:rPr lang="tr-TR" dirty="0"/>
              <a:t> odasından her </a:t>
            </a:r>
            <a:r>
              <a:rPr lang="tr-TR" dirty="0" err="1"/>
              <a:t>öǧrencinin</a:t>
            </a:r>
            <a:r>
              <a:rPr lang="tr-TR" dirty="0"/>
              <a:t> azami ölçüde yararlanması </a:t>
            </a:r>
            <a:r>
              <a:rPr lang="tr-TR" dirty="0" err="1" smtClean="0"/>
              <a:t>saǧlanır</a:t>
            </a:r>
            <a:r>
              <a:rPr lang="tr-TR" dirty="0" smtClean="0"/>
              <a:t>.</a:t>
            </a:r>
          </a:p>
          <a:p>
            <a:r>
              <a:rPr lang="tr-TR" dirty="0" err="1" smtClean="0"/>
              <a:t>Öǧrencinin</a:t>
            </a:r>
            <a:r>
              <a:rPr lang="tr-TR" dirty="0" smtClean="0"/>
              <a:t> </a:t>
            </a:r>
            <a:r>
              <a:rPr lang="tr-TR" dirty="0"/>
              <a:t>destek </a:t>
            </a:r>
            <a:r>
              <a:rPr lang="tr-TR" dirty="0" err="1"/>
              <a:t>eǧitim</a:t>
            </a:r>
            <a:r>
              <a:rPr lang="tr-TR" dirty="0"/>
              <a:t> odasında </a:t>
            </a:r>
            <a:r>
              <a:rPr lang="tr-TR" dirty="0" err="1"/>
              <a:t>alacaǧı</a:t>
            </a:r>
            <a:r>
              <a:rPr lang="tr-TR" dirty="0"/>
              <a:t> haftalık ders saati, haftalık toplam ders saatinin %40’ını aşmayacak şekilde planlanır</a:t>
            </a:r>
            <a:r>
              <a:rPr lang="tr-TR" dirty="0" smtClean="0"/>
              <a:t>.</a:t>
            </a:r>
            <a:endParaRPr lang="tr-TR" dirty="0"/>
          </a:p>
        </p:txBody>
      </p:sp>
    </p:spTree>
    <p:extLst>
      <p:ext uri="{BB962C8B-B14F-4D97-AF65-F5344CB8AC3E}">
        <p14:creationId xmlns:p14="http://schemas.microsoft.com/office/powerpoint/2010/main" val="18433515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1"/>
            <a:r>
              <a:rPr lang="tr-TR" dirty="0"/>
              <a:t>Destek </a:t>
            </a:r>
            <a:r>
              <a:rPr lang="tr-TR" dirty="0" err="1"/>
              <a:t>eǧitim</a:t>
            </a:r>
            <a:r>
              <a:rPr lang="tr-TR" dirty="0"/>
              <a:t> odasında </a:t>
            </a:r>
            <a:r>
              <a:rPr lang="tr-TR" dirty="0" err="1"/>
              <a:t>öǧrencilerin</a:t>
            </a:r>
            <a:r>
              <a:rPr lang="tr-TR" dirty="0"/>
              <a:t>	</a:t>
            </a:r>
            <a:r>
              <a:rPr lang="tr-TR" dirty="0" smtClean="0"/>
              <a:t>eğitim performansları </a:t>
            </a:r>
            <a:r>
              <a:rPr lang="tr-TR" dirty="0"/>
              <a:t>dikkate alınarak birebir </a:t>
            </a:r>
            <a:r>
              <a:rPr lang="tr-TR" dirty="0" err="1"/>
              <a:t>eǧitim</a:t>
            </a:r>
            <a:r>
              <a:rPr lang="tr-TR" dirty="0"/>
              <a:t> yapılır. </a:t>
            </a:r>
            <a:r>
              <a:rPr lang="tr-TR" dirty="0" err="1"/>
              <a:t>Gerektiǧinde</a:t>
            </a:r>
            <a:r>
              <a:rPr lang="tr-TR" dirty="0"/>
              <a:t> ise </a:t>
            </a:r>
            <a:r>
              <a:rPr lang="tr-TR" dirty="0" err="1"/>
              <a:t>eǧitim</a:t>
            </a:r>
            <a:r>
              <a:rPr lang="tr-TR" dirty="0"/>
              <a:t>	</a:t>
            </a:r>
            <a:r>
              <a:rPr lang="tr-TR" dirty="0" smtClean="0"/>
              <a:t>performansı bakımından </a:t>
            </a:r>
            <a:r>
              <a:rPr lang="tr-TR" dirty="0"/>
              <a:t>aynı seviyede olan </a:t>
            </a:r>
            <a:r>
              <a:rPr lang="tr-TR" dirty="0" err="1"/>
              <a:t>öǧrencilerle</a:t>
            </a:r>
            <a:r>
              <a:rPr lang="tr-TR" dirty="0"/>
              <a:t> grup </a:t>
            </a:r>
            <a:r>
              <a:rPr lang="tr-TR" dirty="0" err="1"/>
              <a:t>eǧitimi</a:t>
            </a:r>
            <a:r>
              <a:rPr lang="tr-TR" dirty="0"/>
              <a:t> de yapılabilir.</a:t>
            </a:r>
          </a:p>
          <a:p>
            <a:pPr lvl="1"/>
            <a:r>
              <a:rPr lang="tr-TR" dirty="0"/>
              <a:t>Destek	</a:t>
            </a:r>
            <a:r>
              <a:rPr lang="tr-TR" dirty="0" err="1"/>
              <a:t>eǧitim</a:t>
            </a:r>
            <a:r>
              <a:rPr lang="tr-TR" dirty="0"/>
              <a:t>	</a:t>
            </a:r>
            <a:r>
              <a:rPr lang="tr-TR" dirty="0" err="1" smtClean="0"/>
              <a:t>odasında,öǧrencilerin</a:t>
            </a:r>
            <a:r>
              <a:rPr lang="tr-TR" dirty="0"/>
              <a:t>	</a:t>
            </a:r>
            <a:r>
              <a:rPr lang="tr-TR" dirty="0" err="1"/>
              <a:t>eǧitim</a:t>
            </a:r>
            <a:r>
              <a:rPr lang="tr-TR" dirty="0"/>
              <a:t>	performansı	ve ihtiyaçlarına uygun araç-gereç ve </a:t>
            </a:r>
            <a:r>
              <a:rPr lang="tr-TR" dirty="0" err="1"/>
              <a:t>eǧitim</a:t>
            </a:r>
            <a:r>
              <a:rPr lang="tr-TR" dirty="0"/>
              <a:t> materyalleri bulunur.</a:t>
            </a:r>
          </a:p>
          <a:p>
            <a:pPr lvl="1"/>
            <a:r>
              <a:rPr lang="tr-TR" dirty="0" err="1"/>
              <a:t>Öǧrencinin</a:t>
            </a:r>
            <a:r>
              <a:rPr lang="tr-TR" dirty="0"/>
              <a:t> genel başarı </a:t>
            </a:r>
            <a:r>
              <a:rPr lang="tr-TR" dirty="0" err="1"/>
              <a:t>deǧerlendirmesinde</a:t>
            </a:r>
            <a:r>
              <a:rPr lang="tr-TR" dirty="0"/>
              <a:t>, destek </a:t>
            </a:r>
            <a:r>
              <a:rPr lang="tr-TR" dirty="0" err="1"/>
              <a:t>eǧitim</a:t>
            </a:r>
            <a:r>
              <a:rPr lang="tr-TR" dirty="0"/>
              <a:t> odasında yapılan </a:t>
            </a:r>
            <a:r>
              <a:rPr lang="tr-TR" dirty="0" err="1"/>
              <a:t>deǧerlendirme</a:t>
            </a:r>
            <a:r>
              <a:rPr lang="tr-TR" dirty="0"/>
              <a:t> sonuçları da dikkate alınır.</a:t>
            </a:r>
          </a:p>
          <a:p>
            <a:pPr lvl="1"/>
            <a:r>
              <a:rPr lang="tr-TR" dirty="0"/>
              <a:t>Destek </a:t>
            </a:r>
            <a:r>
              <a:rPr lang="tr-TR" dirty="0" err="1"/>
              <a:t>eǧitim</a:t>
            </a:r>
            <a:r>
              <a:rPr lang="tr-TR" dirty="0"/>
              <a:t> odasında verilen destek </a:t>
            </a:r>
            <a:r>
              <a:rPr lang="tr-TR" dirty="0" err="1"/>
              <a:t>eǧitim</a:t>
            </a:r>
            <a:r>
              <a:rPr lang="tr-TR" dirty="0"/>
              <a:t> hizmetleri okulun veya kurumun ders saatleri içinde yapılır.</a:t>
            </a:r>
          </a:p>
          <a:p>
            <a:pPr lvl="1"/>
            <a:r>
              <a:rPr lang="tr-TR" dirty="0"/>
              <a:t>Destek </a:t>
            </a:r>
            <a:r>
              <a:rPr lang="tr-TR" dirty="0" err="1"/>
              <a:t>eǧitim</a:t>
            </a:r>
            <a:r>
              <a:rPr lang="tr-TR" dirty="0"/>
              <a:t> odasının okul veya kurum içindeki yeri, </a:t>
            </a:r>
            <a:r>
              <a:rPr lang="tr-TR" dirty="0" err="1"/>
              <a:t>öǧrencilerin</a:t>
            </a:r>
            <a:r>
              <a:rPr lang="tr-TR" dirty="0"/>
              <a:t> yetersizlik türü dikkate alınarak belirlenir. </a:t>
            </a:r>
            <a:endParaRPr lang="tr-TR" sz="3600" dirty="0"/>
          </a:p>
          <a:p>
            <a:endParaRPr lang="tr-TR" dirty="0"/>
          </a:p>
        </p:txBody>
      </p:sp>
    </p:spTree>
    <p:extLst>
      <p:ext uri="{BB962C8B-B14F-4D97-AF65-F5344CB8AC3E}">
        <p14:creationId xmlns:p14="http://schemas.microsoft.com/office/powerpoint/2010/main" val="278623543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smtClean="0"/>
              <a:t>KAYNAŞTIRMA EĞİTİMİ ALAN ÖĞRENCİNİN BAŞARISI NASIL DEĞERLENDİRİLİR.</a:t>
            </a:r>
            <a:endParaRPr lang="tr-TR" sz="2400" b="1" dirty="0"/>
          </a:p>
        </p:txBody>
      </p:sp>
      <p:sp>
        <p:nvSpPr>
          <p:cNvPr id="3" name="İçerik Yer Tutucusu 2"/>
          <p:cNvSpPr>
            <a:spLocks noGrp="1"/>
          </p:cNvSpPr>
          <p:nvPr>
            <p:ph idx="1"/>
          </p:nvPr>
        </p:nvSpPr>
        <p:spPr/>
        <p:txBody>
          <a:bodyPr>
            <a:normAutofit/>
          </a:bodyPr>
          <a:lstStyle/>
          <a:p>
            <a:r>
              <a:rPr lang="tr-TR" sz="2400" dirty="0"/>
              <a:t>Kaynaştırma ve özel eğitim sınıflarında eğitimlerine devam eden öğrencilere başarısızlıklarından dolayı sınıf tekrarı yaptırılmaz. Ancak; Velinin yazılı talebi ve Bireyselleştirilmiş Eğitim Programı Geliştirme Biriminin kararı doğrultusunda, ilkokulda kaynaştırma öğrencilerine bir defaya mahsus olmak üzere sınıf tekrarı </a:t>
            </a:r>
            <a:r>
              <a:rPr lang="tr-TR" sz="2400" dirty="0" smtClean="0"/>
              <a:t>yaptırılabilir.</a:t>
            </a:r>
          </a:p>
          <a:p>
            <a:r>
              <a:rPr lang="tr-TR" sz="2400" dirty="0"/>
              <a:t>Kaynaştırma yoluyla eğitimlerine devam eden öğrenciler için; Bireyselleştirilmiş Eğitim Programı Geliştirme Birimi tarafından bireyselleştirilmiş eğitim programı (BEP) hazırlanır ve bu öğrencilerin başarıları, bu programda yer alan amaçlara göre değerlendirilir.</a:t>
            </a:r>
          </a:p>
        </p:txBody>
      </p:sp>
    </p:spTree>
    <p:extLst>
      <p:ext uri="{BB962C8B-B14F-4D97-AF65-F5344CB8AC3E}">
        <p14:creationId xmlns:p14="http://schemas.microsoft.com/office/powerpoint/2010/main" val="36968762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ulut 4"/>
          <p:cNvSpPr/>
          <p:nvPr/>
        </p:nvSpPr>
        <p:spPr>
          <a:xfrm>
            <a:off x="3942781" y="30438"/>
            <a:ext cx="1855961" cy="176303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a:t>Geri Bildirim Veriyoruz</a:t>
            </a:r>
            <a:endParaRPr lang="tr-TR"/>
          </a:p>
        </p:txBody>
      </p:sp>
      <p:sp>
        <p:nvSpPr>
          <p:cNvPr id="12" name="Bulut 11"/>
          <p:cNvSpPr/>
          <p:nvPr/>
        </p:nvSpPr>
        <p:spPr>
          <a:xfrm>
            <a:off x="9203222" y="2398542"/>
            <a:ext cx="2149824" cy="1892801"/>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Bilgilerin bir durumdan diğerine aktarılmasını sağlıyoruz</a:t>
            </a:r>
            <a:endParaRPr lang="tr-TR" dirty="0"/>
          </a:p>
        </p:txBody>
      </p:sp>
      <p:sp>
        <p:nvSpPr>
          <p:cNvPr id="13" name="Bulut 12"/>
          <p:cNvSpPr/>
          <p:nvPr/>
        </p:nvSpPr>
        <p:spPr>
          <a:xfrm>
            <a:off x="8732065" y="477828"/>
            <a:ext cx="1855961" cy="176303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Doğru yanıtları pekiştiriyoruz.</a:t>
            </a:r>
            <a:endParaRPr lang="tr-TR" dirty="0"/>
          </a:p>
        </p:txBody>
      </p:sp>
      <p:sp>
        <p:nvSpPr>
          <p:cNvPr id="14" name="Bulut 13"/>
          <p:cNvSpPr/>
          <p:nvPr/>
        </p:nvSpPr>
        <p:spPr>
          <a:xfrm>
            <a:off x="709216" y="2528310"/>
            <a:ext cx="1970610" cy="176303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Yeterlilik düzeyini belirliyoruz.</a:t>
            </a:r>
            <a:endParaRPr lang="tr-TR" dirty="0"/>
          </a:p>
        </p:txBody>
      </p:sp>
      <p:sp>
        <p:nvSpPr>
          <p:cNvPr id="15" name="Bulut 14"/>
          <p:cNvSpPr/>
          <p:nvPr/>
        </p:nvSpPr>
        <p:spPr>
          <a:xfrm>
            <a:off x="6262758" y="238977"/>
            <a:ext cx="1855961" cy="176303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Başarılı yaşantılar sağlıyoruz.</a:t>
            </a:r>
            <a:endParaRPr lang="tr-TR" dirty="0"/>
          </a:p>
        </p:txBody>
      </p:sp>
      <p:sp>
        <p:nvSpPr>
          <p:cNvPr id="16" name="Bulut 15"/>
          <p:cNvSpPr/>
          <p:nvPr/>
        </p:nvSpPr>
        <p:spPr>
          <a:xfrm>
            <a:off x="1616797" y="635509"/>
            <a:ext cx="1855961" cy="176303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Konuların/davranışın analizini yapıyoruz</a:t>
            </a:r>
            <a:endParaRPr lang="tr-TR" dirty="0"/>
          </a:p>
        </p:txBody>
      </p:sp>
      <p:sp>
        <p:nvSpPr>
          <p:cNvPr id="17" name="Bulut 16"/>
          <p:cNvSpPr/>
          <p:nvPr/>
        </p:nvSpPr>
        <p:spPr>
          <a:xfrm>
            <a:off x="4768155" y="4944075"/>
            <a:ext cx="1855961" cy="176303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Bir defa da verilecek kavramları sınırlıyoruz</a:t>
            </a:r>
            <a:endParaRPr lang="tr-TR" dirty="0"/>
          </a:p>
        </p:txBody>
      </p:sp>
      <p:sp>
        <p:nvSpPr>
          <p:cNvPr id="18" name="Bulut 17"/>
          <p:cNvSpPr/>
          <p:nvPr/>
        </p:nvSpPr>
        <p:spPr>
          <a:xfrm>
            <a:off x="1765714" y="4943897"/>
            <a:ext cx="1967193" cy="176303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Öğrenilenlerin tekrarını sağlıyoruz</a:t>
            </a:r>
            <a:endParaRPr lang="tr-TR" dirty="0"/>
          </a:p>
        </p:txBody>
      </p:sp>
      <p:sp>
        <p:nvSpPr>
          <p:cNvPr id="19" name="Bulut 18"/>
          <p:cNvSpPr/>
          <p:nvPr/>
        </p:nvSpPr>
        <p:spPr>
          <a:xfrm>
            <a:off x="8169239" y="4606705"/>
            <a:ext cx="2079283" cy="1839362"/>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Öğrenmeye güdülüyoruz</a:t>
            </a:r>
            <a:endParaRPr lang="tr-TR" dirty="0"/>
          </a:p>
        </p:txBody>
      </p:sp>
      <p:sp>
        <p:nvSpPr>
          <p:cNvPr id="20" name="Dikdörtgen 19"/>
          <p:cNvSpPr/>
          <p:nvPr/>
        </p:nvSpPr>
        <p:spPr>
          <a:xfrm>
            <a:off x="3298132" y="2916646"/>
            <a:ext cx="5471652" cy="1328569"/>
          </a:xfrm>
          <a:prstGeom prst="rect">
            <a:avLst/>
          </a:prstGeom>
        </p:spPr>
        <p:txBody>
          <a:bodyPr wrap="square">
            <a:spAutoFit/>
          </a:bodyPr>
          <a:lstStyle/>
          <a:p>
            <a:pPr marL="436880" marR="784225">
              <a:spcBef>
                <a:spcPts val="510"/>
              </a:spcBef>
              <a:tabLst>
                <a:tab pos="1117600" algn="l"/>
                <a:tab pos="1758315" algn="l"/>
                <a:tab pos="2061210" algn="l"/>
                <a:tab pos="2858770" algn="l"/>
                <a:tab pos="3877310" algn="l"/>
                <a:tab pos="4507865" algn="l"/>
              </a:tabLst>
            </a:pPr>
            <a:r>
              <a:rPr lang="tr-TR" dirty="0"/>
              <a:t>Öǧretim yöntem ve teknikleri uygulanırken bunları	da uygulamanıza dâhil etmelisiniz.</a:t>
            </a:r>
          </a:p>
          <a:p>
            <a:pPr marL="436880" marR="784225">
              <a:spcBef>
                <a:spcPts val="510"/>
              </a:spcBef>
              <a:tabLst>
                <a:tab pos="1117600" algn="l"/>
                <a:tab pos="1758315" algn="l"/>
                <a:tab pos="2061210" algn="l"/>
                <a:tab pos="2858770" algn="l"/>
                <a:tab pos="3877310" algn="l"/>
                <a:tab pos="4507865" algn="l"/>
              </a:tabLst>
            </a:pPr>
            <a:r>
              <a:rPr lang="tr-TR" b="1" dirty="0">
                <a:latin typeface="DejaVu Serif"/>
                <a:ea typeface="DejaVu Serif"/>
                <a:cs typeface="DejaVu Serif"/>
              </a:rPr>
              <a:t> </a:t>
            </a:r>
            <a:r>
              <a:rPr lang="tr-TR" b="1" dirty="0"/>
              <a:t> </a:t>
            </a:r>
          </a:p>
          <a:p>
            <a:pPr marL="436880" marR="784225">
              <a:spcBef>
                <a:spcPts val="510"/>
              </a:spcBef>
              <a:tabLst>
                <a:tab pos="1117600" algn="l"/>
                <a:tab pos="1758315" algn="l"/>
                <a:tab pos="2061210" algn="l"/>
                <a:tab pos="2858770" algn="l"/>
                <a:tab pos="3877310" algn="l"/>
                <a:tab pos="4507865" algn="l"/>
              </a:tabLst>
            </a:pPr>
            <a:endParaRPr lang="tr-TR" b="1" dirty="0">
              <a:effectLst/>
              <a:latin typeface="DejaVu Serif"/>
              <a:ea typeface="DejaVu Serif"/>
              <a:cs typeface="DejaVu Serif"/>
            </a:endParaRPr>
          </a:p>
        </p:txBody>
      </p:sp>
      <p:sp>
        <p:nvSpPr>
          <p:cNvPr id="22" name="Aşağı Ok 21"/>
          <p:cNvSpPr/>
          <p:nvPr/>
        </p:nvSpPr>
        <p:spPr>
          <a:xfrm>
            <a:off x="4768155" y="1928388"/>
            <a:ext cx="328946" cy="8311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Aşağı Ok 22"/>
          <p:cNvSpPr/>
          <p:nvPr/>
        </p:nvSpPr>
        <p:spPr>
          <a:xfrm>
            <a:off x="6762939" y="2021861"/>
            <a:ext cx="344783" cy="737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Aşağı Ok 23"/>
          <p:cNvSpPr/>
          <p:nvPr/>
        </p:nvSpPr>
        <p:spPr>
          <a:xfrm rot="1849307">
            <a:off x="8312733" y="2082340"/>
            <a:ext cx="344783" cy="737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Aşağı Ok 26"/>
          <p:cNvSpPr/>
          <p:nvPr/>
        </p:nvSpPr>
        <p:spPr>
          <a:xfrm rot="19580604">
            <a:off x="3115061" y="2251683"/>
            <a:ext cx="344783" cy="737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Aşağı Ok 27"/>
          <p:cNvSpPr/>
          <p:nvPr/>
        </p:nvSpPr>
        <p:spPr>
          <a:xfrm rot="10800000">
            <a:off x="5626350" y="3936826"/>
            <a:ext cx="344783" cy="737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Aşağı Ok 28"/>
          <p:cNvSpPr/>
          <p:nvPr/>
        </p:nvSpPr>
        <p:spPr>
          <a:xfrm rot="13861838">
            <a:off x="3165347" y="4150197"/>
            <a:ext cx="344783" cy="737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Aşağı Ok 29"/>
          <p:cNvSpPr/>
          <p:nvPr/>
        </p:nvSpPr>
        <p:spPr>
          <a:xfrm rot="9325635">
            <a:off x="7888112" y="3876396"/>
            <a:ext cx="344783" cy="737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67354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BEP</a:t>
            </a:r>
            <a:endParaRPr lang="tr-TR"/>
          </a:p>
        </p:txBody>
      </p:sp>
      <p:sp>
        <p:nvSpPr>
          <p:cNvPr id="3" name="İçerik Yer Tutucusu 2"/>
          <p:cNvSpPr>
            <a:spLocks noGrp="1"/>
          </p:cNvSpPr>
          <p:nvPr>
            <p:ph idx="1"/>
          </p:nvPr>
        </p:nvSpPr>
        <p:spPr/>
        <p:txBody>
          <a:bodyPr/>
          <a:lstStyle/>
          <a:p>
            <a:r>
              <a:rPr lang="tr-TR" dirty="0"/>
              <a:t>Özel </a:t>
            </a:r>
            <a:r>
              <a:rPr lang="tr-TR" dirty="0" err="1"/>
              <a:t>eǧitime</a:t>
            </a:r>
            <a:r>
              <a:rPr lang="tr-TR" dirty="0"/>
              <a:t> </a:t>
            </a:r>
            <a:r>
              <a:rPr lang="tr-TR" dirty="0" smtClean="0"/>
              <a:t>ihtiyacı olan </a:t>
            </a:r>
            <a:r>
              <a:rPr lang="tr-TR" dirty="0" err="1"/>
              <a:t>öǧrencinin</a:t>
            </a:r>
            <a:r>
              <a:rPr lang="tr-TR" dirty="0"/>
              <a:t> </a:t>
            </a:r>
            <a:r>
              <a:rPr lang="tr-TR" dirty="0" smtClean="0"/>
              <a:t>farkl</a:t>
            </a:r>
            <a:r>
              <a:rPr lang="tr-TR" dirty="0"/>
              <a:t>ı</a:t>
            </a:r>
            <a:r>
              <a:rPr lang="tr-TR" dirty="0" smtClean="0"/>
              <a:t> gelişim alanlarında </a:t>
            </a:r>
            <a:r>
              <a:rPr lang="tr-TR" dirty="0"/>
              <a:t>yapabildiklerini dikkate </a:t>
            </a:r>
            <a:r>
              <a:rPr lang="tr-TR" dirty="0" smtClean="0"/>
              <a:t>alarak</a:t>
            </a:r>
            <a:r>
              <a:rPr lang="tr-TR" dirty="0"/>
              <a:t>, </a:t>
            </a:r>
            <a:r>
              <a:rPr lang="tr-TR" dirty="0" smtClean="0"/>
              <a:t>kazandır</a:t>
            </a:r>
            <a:r>
              <a:rPr lang="tr-TR" dirty="0"/>
              <a:t>ı</a:t>
            </a:r>
            <a:r>
              <a:rPr lang="tr-TR" dirty="0" smtClean="0"/>
              <a:t>lacak davranışların </a:t>
            </a:r>
            <a:r>
              <a:rPr lang="tr-TR" dirty="0"/>
              <a:t>neler </a:t>
            </a:r>
            <a:r>
              <a:rPr lang="tr-TR" dirty="0" err="1"/>
              <a:t>olduǧu</a:t>
            </a:r>
            <a:r>
              <a:rPr lang="tr-TR" dirty="0"/>
              <a:t>, bu </a:t>
            </a:r>
            <a:r>
              <a:rPr lang="tr-TR" dirty="0" smtClean="0"/>
              <a:t>davranışların </a:t>
            </a:r>
            <a:r>
              <a:rPr lang="tr-TR" dirty="0"/>
              <a:t>nerede, </a:t>
            </a:r>
            <a:r>
              <a:rPr lang="tr-TR" dirty="0" smtClean="0"/>
              <a:t>nasıl</a:t>
            </a:r>
            <a:r>
              <a:rPr lang="tr-TR" dirty="0"/>
              <a:t>, kimler </a:t>
            </a:r>
            <a:r>
              <a:rPr lang="tr-TR" dirty="0" smtClean="0"/>
              <a:t>tarafından</a:t>
            </a:r>
            <a:r>
              <a:rPr lang="tr-TR" dirty="0"/>
              <a:t>, hangi yöntemlerle ve ne kadar sürede </a:t>
            </a:r>
            <a:r>
              <a:rPr lang="tr-TR" dirty="0" err="1" smtClean="0"/>
              <a:t>kazandırılacaǧın</a:t>
            </a:r>
            <a:r>
              <a:rPr lang="tr-TR" dirty="0" err="1"/>
              <a:t>ı</a:t>
            </a:r>
            <a:r>
              <a:rPr lang="tr-TR" dirty="0" smtClean="0"/>
              <a:t> </a:t>
            </a:r>
            <a:r>
              <a:rPr lang="tr-TR" dirty="0"/>
              <a:t>belirten, gerekli destek </a:t>
            </a:r>
            <a:r>
              <a:rPr lang="tr-TR" dirty="0" err="1"/>
              <a:t>eǧitim</a:t>
            </a:r>
            <a:r>
              <a:rPr lang="tr-TR" dirty="0"/>
              <a:t> hizmetlerini içeren, içinde ailesinin de </a:t>
            </a:r>
            <a:r>
              <a:rPr lang="tr-TR" dirty="0" smtClean="0"/>
              <a:t>yer </a:t>
            </a:r>
            <a:r>
              <a:rPr lang="tr-TR" dirty="0" err="1" smtClean="0"/>
              <a:t>aldıǧ</a:t>
            </a:r>
            <a:r>
              <a:rPr lang="tr-TR" dirty="0" err="1"/>
              <a:t>ı</a:t>
            </a:r>
            <a:r>
              <a:rPr lang="tr-TR" dirty="0" smtClean="0"/>
              <a:t> </a:t>
            </a:r>
            <a:r>
              <a:rPr lang="tr-TR" dirty="0"/>
              <a:t>bir ekip </a:t>
            </a:r>
            <a:r>
              <a:rPr lang="tr-TR" dirty="0" smtClean="0"/>
              <a:t>tarafından hazırlanan yazıl</a:t>
            </a:r>
            <a:r>
              <a:rPr lang="tr-TR" dirty="0"/>
              <a:t>ı</a:t>
            </a:r>
            <a:r>
              <a:rPr lang="tr-TR" dirty="0" smtClean="0"/>
              <a:t> </a:t>
            </a:r>
            <a:r>
              <a:rPr lang="tr-TR" dirty="0"/>
              <a:t>bir </a:t>
            </a:r>
            <a:r>
              <a:rPr lang="tr-TR" dirty="0" smtClean="0"/>
              <a:t>programdır</a:t>
            </a:r>
            <a:r>
              <a:rPr lang="tr-TR" dirty="0"/>
              <a:t>.</a:t>
            </a:r>
          </a:p>
          <a:p>
            <a:endParaRPr lang="tr-TR" dirty="0"/>
          </a:p>
        </p:txBody>
      </p:sp>
    </p:spTree>
    <p:extLst>
      <p:ext uri="{BB962C8B-B14F-4D97-AF65-F5344CB8AC3E}">
        <p14:creationId xmlns:p14="http://schemas.microsoft.com/office/powerpoint/2010/main" val="7265262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2"/>
            <a:r>
              <a:rPr lang="tr-TR" b="1" dirty="0"/>
              <a:t>BEP Nedir?</a:t>
            </a:r>
          </a:p>
          <a:p>
            <a:pPr lvl="1"/>
            <a:r>
              <a:rPr lang="tr-TR" dirty="0" err="1"/>
              <a:t>Öǧrencinin</a:t>
            </a:r>
            <a:r>
              <a:rPr lang="tr-TR" dirty="0"/>
              <a:t>, ailenin, </a:t>
            </a:r>
            <a:r>
              <a:rPr lang="tr-TR" dirty="0" err="1"/>
              <a:t>öǧretmenin</a:t>
            </a:r>
            <a:r>
              <a:rPr lang="tr-TR" dirty="0"/>
              <a:t> ihtiyaçları </a:t>
            </a:r>
            <a:r>
              <a:rPr lang="tr-TR" dirty="0" err="1"/>
              <a:t>doǧrultusunda</a:t>
            </a:r>
            <a:r>
              <a:rPr lang="tr-TR" dirty="0"/>
              <a:t> belirlenen amaçlara ulaşmasını </a:t>
            </a:r>
            <a:r>
              <a:rPr lang="tr-TR" dirty="0" err="1"/>
              <a:t>saǧlayacak</a:t>
            </a:r>
            <a:r>
              <a:rPr lang="tr-TR" dirty="0"/>
              <a:t> destek </a:t>
            </a:r>
            <a:r>
              <a:rPr lang="tr-TR" dirty="0" err="1"/>
              <a:t>eǧitim</a:t>
            </a:r>
            <a:r>
              <a:rPr lang="tr-TR" dirty="0"/>
              <a:t> hizmetlerini içeren özel </a:t>
            </a:r>
            <a:r>
              <a:rPr lang="tr-TR" dirty="0" err="1"/>
              <a:t>eǧitim</a:t>
            </a:r>
            <a:r>
              <a:rPr lang="tr-TR" dirty="0"/>
              <a:t> programıdır.</a:t>
            </a:r>
          </a:p>
          <a:p>
            <a:pPr lvl="1"/>
            <a:r>
              <a:rPr lang="tr-TR" dirty="0" err="1"/>
              <a:t>Öǧrencinin</a:t>
            </a:r>
            <a:r>
              <a:rPr lang="tr-TR" dirty="0"/>
              <a:t> tüm gelişim ve disiplin alanlarında gözlem, gelişim ve </a:t>
            </a:r>
            <a:r>
              <a:rPr lang="tr-TR" dirty="0" err="1"/>
              <a:t>deǧerlendirme</a:t>
            </a:r>
            <a:r>
              <a:rPr lang="tr-TR" dirty="0"/>
              <a:t> ölçekleri kullanılarak ve hedeflenen amaçların gerçekleşme düzeyi </a:t>
            </a:r>
            <a:r>
              <a:rPr lang="tr-TR" dirty="0" err="1"/>
              <a:t>doǧrultusunda</a:t>
            </a:r>
            <a:r>
              <a:rPr lang="tr-TR" dirty="0"/>
              <a:t> </a:t>
            </a:r>
            <a:r>
              <a:rPr lang="tr-TR" dirty="0" err="1"/>
              <a:t>deǧerlendirilir</a:t>
            </a:r>
            <a:r>
              <a:rPr lang="tr-TR" dirty="0"/>
              <a:t>. </a:t>
            </a:r>
            <a:r>
              <a:rPr lang="tr-TR" dirty="0" err="1"/>
              <a:t>Öǧrenci</a:t>
            </a:r>
            <a:r>
              <a:rPr lang="tr-TR" dirty="0"/>
              <a:t> için hazırlanacak BEP’ de ve yöneltme kararında bu </a:t>
            </a:r>
            <a:r>
              <a:rPr lang="tr-TR" dirty="0" err="1"/>
              <a:t>deǧerlendirmeler</a:t>
            </a:r>
            <a:r>
              <a:rPr lang="tr-TR" dirty="0"/>
              <a:t> esas alınır.</a:t>
            </a:r>
          </a:p>
          <a:p>
            <a:pPr marL="0" indent="0">
              <a:buNone/>
            </a:pPr>
            <a:endParaRPr lang="tr-TR" dirty="0"/>
          </a:p>
        </p:txBody>
      </p:sp>
    </p:spTree>
    <p:extLst>
      <p:ext uri="{BB962C8B-B14F-4D97-AF65-F5344CB8AC3E}">
        <p14:creationId xmlns:p14="http://schemas.microsoft.com/office/powerpoint/2010/main" val="37751360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sz="800" dirty="0"/>
              <a:t> </a:t>
            </a:r>
            <a:endParaRPr lang="tr-TR" sz="4400" dirty="0"/>
          </a:p>
          <a:p>
            <a:r>
              <a:rPr lang="tr-TR" b="1" dirty="0"/>
              <a:t>BEP;</a:t>
            </a:r>
          </a:p>
          <a:p>
            <a:pPr lvl="1"/>
            <a:r>
              <a:rPr lang="tr-TR" dirty="0" err="1"/>
              <a:t>Öǧrencinin</a:t>
            </a:r>
            <a:r>
              <a:rPr lang="tr-TR" dirty="0"/>
              <a:t> </a:t>
            </a:r>
            <a:r>
              <a:rPr lang="tr-TR" dirty="0" err="1"/>
              <a:t>eǧitsel</a:t>
            </a:r>
            <a:r>
              <a:rPr lang="tr-TR" dirty="0"/>
              <a:t> performans düzeyini,</a:t>
            </a:r>
          </a:p>
          <a:p>
            <a:pPr lvl="1"/>
            <a:r>
              <a:rPr lang="tr-TR" dirty="0"/>
              <a:t>RAM tarafından gönderilen </a:t>
            </a:r>
            <a:r>
              <a:rPr lang="tr-TR" dirty="0" err="1"/>
              <a:t>eǧitim</a:t>
            </a:r>
            <a:r>
              <a:rPr lang="tr-TR" dirty="0"/>
              <a:t> planında yer alan yıllık amaçlar ve </a:t>
            </a:r>
            <a:r>
              <a:rPr lang="tr-TR" dirty="0" err="1"/>
              <a:t>öǧrencinin</a:t>
            </a:r>
            <a:r>
              <a:rPr lang="tr-TR" dirty="0"/>
              <a:t> takip </a:t>
            </a:r>
            <a:r>
              <a:rPr lang="tr-TR" dirty="0" err="1"/>
              <a:t>ettiǧi</a:t>
            </a:r>
            <a:r>
              <a:rPr lang="tr-TR" dirty="0"/>
              <a:t> </a:t>
            </a:r>
            <a:r>
              <a:rPr lang="tr-TR" dirty="0" err="1"/>
              <a:t>eǧitim</a:t>
            </a:r>
            <a:r>
              <a:rPr lang="tr-TR" dirty="0"/>
              <a:t> programı/programları temel alınarak belirlenen kısa dönemli amaçlarını,</a:t>
            </a:r>
          </a:p>
          <a:p>
            <a:pPr lvl="1"/>
            <a:r>
              <a:rPr lang="tr-TR" dirty="0" err="1"/>
              <a:t>Öǧrencinin</a:t>
            </a:r>
            <a:r>
              <a:rPr lang="tr-TR" dirty="0"/>
              <a:t> gereksinim </a:t>
            </a:r>
            <a:r>
              <a:rPr lang="tr-TR" dirty="0" err="1"/>
              <a:t>duyduǧu</a:t>
            </a:r>
            <a:r>
              <a:rPr lang="tr-TR" dirty="0"/>
              <a:t> destek </a:t>
            </a:r>
            <a:r>
              <a:rPr lang="tr-TR" dirty="0" err="1"/>
              <a:t>eǧitim</a:t>
            </a:r>
            <a:r>
              <a:rPr lang="tr-TR" dirty="0"/>
              <a:t> hizmetlerinin türü, süresi, </a:t>
            </a:r>
            <a:r>
              <a:rPr lang="tr-TR" dirty="0" err="1"/>
              <a:t>sıklıǧı</a:t>
            </a:r>
            <a:r>
              <a:rPr lang="tr-TR" dirty="0"/>
              <a:t> ve bu hizmetin kimler tarafından nasıl </a:t>
            </a:r>
            <a:r>
              <a:rPr lang="tr-TR" dirty="0" err="1"/>
              <a:t>saǧlanacaǧını</a:t>
            </a:r>
            <a:r>
              <a:rPr lang="tr-TR" dirty="0"/>
              <a:t>,</a:t>
            </a:r>
          </a:p>
          <a:p>
            <a:pPr lvl="1"/>
            <a:r>
              <a:rPr lang="tr-TR" dirty="0"/>
              <a:t>Öǧretim ve </a:t>
            </a:r>
            <a:r>
              <a:rPr lang="tr-TR" dirty="0" err="1"/>
              <a:t>deǧerlendirmede</a:t>
            </a:r>
            <a:r>
              <a:rPr lang="tr-TR" dirty="0"/>
              <a:t> kullanılacak yöntem ve teknik, araç-gereç ve </a:t>
            </a:r>
            <a:r>
              <a:rPr lang="tr-TR" dirty="0" err="1"/>
              <a:t>eǧitim</a:t>
            </a:r>
            <a:r>
              <a:rPr lang="tr-TR" dirty="0"/>
              <a:t> materyallerini,</a:t>
            </a:r>
          </a:p>
          <a:p>
            <a:pPr lvl="1"/>
            <a:r>
              <a:rPr lang="tr-TR" dirty="0" err="1"/>
              <a:t>Eǧitim</a:t>
            </a:r>
            <a:r>
              <a:rPr lang="tr-TR" dirty="0"/>
              <a:t> ortamına ilişkin düzenlemeleri,</a:t>
            </a:r>
          </a:p>
          <a:p>
            <a:pPr lvl="1"/>
            <a:r>
              <a:rPr lang="tr-TR" dirty="0"/>
              <a:t>Davranış problemlerini önlemeye ya da azaltmaya yönelik tedbirler ile uygulanacak yöntem ve teknikleri,</a:t>
            </a:r>
          </a:p>
          <a:p>
            <a:pPr lvl="1"/>
            <a:r>
              <a:rPr lang="tr-TR" dirty="0" err="1"/>
              <a:t>Öǧrencinin</a:t>
            </a:r>
            <a:r>
              <a:rPr lang="tr-TR" dirty="0"/>
              <a:t> kişisel bilgilerini içerir.</a:t>
            </a:r>
          </a:p>
        </p:txBody>
      </p:sp>
    </p:spTree>
    <p:extLst>
      <p:ext uri="{BB962C8B-B14F-4D97-AF65-F5344CB8AC3E}">
        <p14:creationId xmlns:p14="http://schemas.microsoft.com/office/powerpoint/2010/main" val="33419267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2"/>
            <a:r>
              <a:rPr lang="tr-TR" b="1" dirty="0"/>
              <a:t>BEP Ne </a:t>
            </a:r>
            <a:r>
              <a:rPr lang="tr-TR" b="1" dirty="0" err="1"/>
              <a:t>Deǧildir</a:t>
            </a:r>
            <a:r>
              <a:rPr lang="tr-TR" b="1" dirty="0" smtClean="0"/>
              <a:t>?</a:t>
            </a:r>
          </a:p>
          <a:p>
            <a:pPr lvl="2"/>
            <a:endParaRPr lang="tr-TR" b="1" dirty="0"/>
          </a:p>
          <a:p>
            <a:pPr lvl="2"/>
            <a:r>
              <a:rPr lang="tr-TR" dirty="0"/>
              <a:t>Yalnızca </a:t>
            </a:r>
            <a:r>
              <a:rPr lang="tr-TR" dirty="0" err="1"/>
              <a:t>öǧretmeni</a:t>
            </a:r>
            <a:r>
              <a:rPr lang="tr-TR" dirty="0"/>
              <a:t> ilgilendiren bir çalışma programı </a:t>
            </a:r>
            <a:r>
              <a:rPr lang="tr-TR" dirty="0" err="1"/>
              <a:t>deǧildir</a:t>
            </a:r>
            <a:r>
              <a:rPr lang="tr-TR" dirty="0"/>
              <a:t>.</a:t>
            </a:r>
          </a:p>
          <a:p>
            <a:pPr lvl="2"/>
            <a:r>
              <a:rPr lang="tr-TR" dirty="0"/>
              <a:t>Sınıfta problem olarak görülen </a:t>
            </a:r>
            <a:r>
              <a:rPr lang="tr-TR" dirty="0" err="1"/>
              <a:t>öǧrenciden</a:t>
            </a:r>
            <a:r>
              <a:rPr lang="tr-TR" dirty="0"/>
              <a:t> kurtulma aracı </a:t>
            </a:r>
            <a:r>
              <a:rPr lang="tr-TR" dirty="0" err="1"/>
              <a:t>deǧildir</a:t>
            </a:r>
            <a:r>
              <a:rPr lang="tr-TR" dirty="0"/>
              <a:t>.</a:t>
            </a:r>
          </a:p>
          <a:p>
            <a:pPr lvl="2"/>
            <a:r>
              <a:rPr lang="tr-TR" dirty="0" err="1"/>
              <a:t>Öǧrenciyi</a:t>
            </a:r>
            <a:r>
              <a:rPr lang="tr-TR" dirty="0"/>
              <a:t> özel olarak etiketleyen bir karar dosyası </a:t>
            </a:r>
            <a:r>
              <a:rPr lang="tr-TR" dirty="0" err="1"/>
              <a:t>deǧildir</a:t>
            </a:r>
            <a:r>
              <a:rPr lang="tr-TR" dirty="0"/>
              <a:t>.</a:t>
            </a:r>
          </a:p>
          <a:p>
            <a:pPr lvl="2"/>
            <a:r>
              <a:rPr lang="tr-TR" dirty="0" err="1"/>
              <a:t>Öǧrencinin</a:t>
            </a:r>
            <a:r>
              <a:rPr lang="tr-TR" dirty="0"/>
              <a:t> yalnız akademik performansıyla ilgilenen bir gelişim ya da kayıt tablosu </a:t>
            </a:r>
            <a:r>
              <a:rPr lang="tr-TR" dirty="0" err="1"/>
              <a:t>deǧildir</a:t>
            </a:r>
            <a:r>
              <a:rPr lang="tr-TR" dirty="0"/>
              <a:t>.</a:t>
            </a:r>
          </a:p>
          <a:p>
            <a:pPr lvl="2"/>
            <a:r>
              <a:rPr lang="tr-TR" dirty="0" err="1"/>
              <a:t>Öǧretmene</a:t>
            </a:r>
            <a:r>
              <a:rPr lang="tr-TR" dirty="0"/>
              <a:t> ve aileye ek yükler getiren bir ekonomi programı </a:t>
            </a:r>
            <a:r>
              <a:rPr lang="tr-TR" dirty="0" err="1"/>
              <a:t>deǧildir</a:t>
            </a:r>
            <a:endParaRPr lang="tr-TR" dirty="0"/>
          </a:p>
          <a:p>
            <a:pPr lvl="2"/>
            <a:r>
              <a:rPr lang="tr-TR" dirty="0" err="1"/>
              <a:t>Öǧrenciye</a:t>
            </a:r>
            <a:r>
              <a:rPr lang="tr-TR" dirty="0"/>
              <a:t> yapabildiklerinden daha fazla ödev-çalışmayı zorunlu hale getiren bir ev ödevi-çalışma programı </a:t>
            </a:r>
            <a:r>
              <a:rPr lang="tr-TR" dirty="0" err="1"/>
              <a:t>deǧildir</a:t>
            </a:r>
            <a:r>
              <a:rPr lang="tr-TR" dirty="0"/>
              <a:t>.</a:t>
            </a:r>
          </a:p>
          <a:p>
            <a:pPr marL="0" indent="0">
              <a:buNone/>
            </a:pPr>
            <a:endParaRPr lang="tr-TR" dirty="0"/>
          </a:p>
        </p:txBody>
      </p:sp>
    </p:spTree>
    <p:extLst>
      <p:ext uri="{BB962C8B-B14F-4D97-AF65-F5344CB8AC3E}">
        <p14:creationId xmlns:p14="http://schemas.microsoft.com/office/powerpoint/2010/main" val="14167612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7818" y="1068309"/>
            <a:ext cx="11045981" cy="3802455"/>
          </a:xfrm>
        </p:spPr>
        <p:txBody>
          <a:bodyPr>
            <a:normAutofit/>
          </a:bodyPr>
          <a:lstStyle/>
          <a:p>
            <a:pPr marL="457200" lvl="1" indent="0">
              <a:buNone/>
            </a:pPr>
            <a:r>
              <a:rPr lang="tr-TR" b="1" dirty="0"/>
              <a:t>Özel </a:t>
            </a:r>
            <a:r>
              <a:rPr lang="tr-TR" b="1" dirty="0" err="1"/>
              <a:t>Eǧitimin</a:t>
            </a:r>
            <a:r>
              <a:rPr lang="tr-TR" b="1" dirty="0"/>
              <a:t> </a:t>
            </a:r>
            <a:r>
              <a:rPr lang="tr-TR" b="1" dirty="0" smtClean="0"/>
              <a:t>Amaçları </a:t>
            </a:r>
            <a:r>
              <a:rPr lang="tr-TR" b="1" dirty="0"/>
              <a:t>Nelerdir?</a:t>
            </a:r>
          </a:p>
          <a:p>
            <a:pPr marL="0" indent="0">
              <a:buNone/>
            </a:pPr>
            <a:r>
              <a:rPr lang="tr-TR" dirty="0"/>
              <a:t>Özel </a:t>
            </a:r>
            <a:r>
              <a:rPr lang="tr-TR" dirty="0" err="1"/>
              <a:t>eǧitim</a:t>
            </a:r>
            <a:r>
              <a:rPr lang="tr-TR" dirty="0"/>
              <a:t>, Türk Millî </a:t>
            </a:r>
            <a:r>
              <a:rPr lang="tr-TR" dirty="0" err="1"/>
              <a:t>Eǧitiminin</a:t>
            </a:r>
            <a:r>
              <a:rPr lang="tr-TR" dirty="0"/>
              <a:t> genel amaç ve temel ilkeleri </a:t>
            </a:r>
            <a:r>
              <a:rPr lang="tr-TR" dirty="0" err="1"/>
              <a:t>doǧrultusunda</a:t>
            </a:r>
            <a:r>
              <a:rPr lang="tr-TR" dirty="0"/>
              <a:t>, özel </a:t>
            </a:r>
            <a:r>
              <a:rPr lang="tr-TR" dirty="0" err="1"/>
              <a:t>eǧitime</a:t>
            </a:r>
            <a:r>
              <a:rPr lang="tr-TR" dirty="0"/>
              <a:t> ihtiyacı olan bireylerin;</a:t>
            </a:r>
          </a:p>
          <a:p>
            <a:pPr marL="0" lvl="0" indent="0">
              <a:buNone/>
            </a:pPr>
            <a:r>
              <a:rPr lang="tr-TR" dirty="0"/>
              <a:t>Toplum içindeki rollerini gerçekleştiren, başkaları ile iyi ilişkiler kuran, iş </a:t>
            </a:r>
            <a:r>
              <a:rPr lang="tr-TR" dirty="0" err="1"/>
              <a:t>birliǧi</a:t>
            </a:r>
            <a:r>
              <a:rPr lang="tr-TR" dirty="0"/>
              <a:t> içinde çalışabilen, çevresine uyum </a:t>
            </a:r>
            <a:r>
              <a:rPr lang="tr-TR" dirty="0" err="1"/>
              <a:t>saǧlayabilen</a:t>
            </a:r>
            <a:r>
              <a:rPr lang="tr-TR" dirty="0"/>
              <a:t>, üretici ve mutlu bir vatandaş olarak yetişmelerini,</a:t>
            </a:r>
          </a:p>
          <a:p>
            <a:pPr marL="0" lvl="0" indent="0">
              <a:buNone/>
            </a:pPr>
            <a:r>
              <a:rPr lang="tr-TR" dirty="0"/>
              <a:t>Toplum içinde </a:t>
            </a:r>
            <a:r>
              <a:rPr lang="tr-TR" dirty="0" err="1"/>
              <a:t>baǧımsız</a:t>
            </a:r>
            <a:r>
              <a:rPr lang="tr-TR" dirty="0"/>
              <a:t> yaşamaları ve kendi kendilerine yeterli bir duruma gelmelerine yönelik temel yaşam becerilerini geliştirmelerini,</a:t>
            </a:r>
          </a:p>
          <a:p>
            <a:pPr marL="0" indent="0">
              <a:buNone/>
            </a:pPr>
            <a:endParaRPr lang="tr-TR" dirty="0"/>
          </a:p>
        </p:txBody>
      </p:sp>
    </p:spTree>
    <p:extLst>
      <p:ext uri="{BB962C8B-B14F-4D97-AF65-F5344CB8AC3E}">
        <p14:creationId xmlns:p14="http://schemas.microsoft.com/office/powerpoint/2010/main" val="33442662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0780" y="597529"/>
            <a:ext cx="10800783" cy="5975287"/>
          </a:xfrm>
        </p:spPr>
        <p:txBody>
          <a:bodyPr>
            <a:normAutofit/>
          </a:bodyPr>
          <a:lstStyle/>
          <a:p>
            <a:pPr lvl="2"/>
            <a:r>
              <a:rPr lang="tr-TR" b="1" dirty="0" err="1"/>
              <a:t>BEP’i</a:t>
            </a:r>
            <a:r>
              <a:rPr lang="tr-TR" b="1" dirty="0"/>
              <a:t> Zorunlu </a:t>
            </a:r>
            <a:r>
              <a:rPr lang="tr-TR" b="1" dirty="0" smtClean="0"/>
              <a:t>Kılan </a:t>
            </a:r>
            <a:r>
              <a:rPr lang="tr-TR" b="1" dirty="0"/>
              <a:t>Nedenler Nelerdir?</a:t>
            </a:r>
          </a:p>
          <a:p>
            <a:pPr lvl="1"/>
            <a:r>
              <a:rPr lang="tr-TR" dirty="0"/>
              <a:t>Engel türü ve derecesi ne olursa olsun tüm bireyler </a:t>
            </a:r>
            <a:r>
              <a:rPr lang="tr-TR" dirty="0" err="1"/>
              <a:t>öǧrenebilir</a:t>
            </a:r>
            <a:r>
              <a:rPr lang="tr-TR" dirty="0" smtClean="0"/>
              <a:t>.</a:t>
            </a:r>
          </a:p>
          <a:p>
            <a:pPr lvl="1"/>
            <a:endParaRPr lang="tr-TR" dirty="0"/>
          </a:p>
          <a:p>
            <a:pPr lvl="1"/>
            <a:r>
              <a:rPr lang="tr-TR" dirty="0"/>
              <a:t>Çocuklarda, dil, problem çözme, zihinsel süreçler, davranışsal özellikler ve </a:t>
            </a:r>
            <a:r>
              <a:rPr lang="tr-TR" dirty="0" err="1"/>
              <a:t>öǧrenme</a:t>
            </a:r>
            <a:r>
              <a:rPr lang="tr-TR" dirty="0"/>
              <a:t> özellikleri birbirinden farklılık gösterebilir</a:t>
            </a:r>
            <a:r>
              <a:rPr lang="tr-TR" dirty="0" smtClean="0"/>
              <a:t>.</a:t>
            </a:r>
          </a:p>
          <a:p>
            <a:pPr lvl="1"/>
            <a:endParaRPr lang="tr-TR" dirty="0"/>
          </a:p>
          <a:p>
            <a:pPr lvl="1"/>
            <a:r>
              <a:rPr lang="tr-TR" dirty="0" err="1"/>
              <a:t>Öǧrencilerin</a:t>
            </a:r>
            <a:r>
              <a:rPr lang="tr-TR" dirty="0"/>
              <a:t> ilgi ve yetenekleri birbirinden farklıdır. </a:t>
            </a:r>
            <a:r>
              <a:rPr lang="tr-TR" dirty="0" err="1"/>
              <a:t>Örneǧin</a:t>
            </a:r>
            <a:r>
              <a:rPr lang="tr-TR" dirty="0"/>
              <a:t>, bir kişi spor etkinliklerinde çok başarılı; ancak sanatsal faaliyetlerde başarısız olabilir. BEP, farklılıkları göze alarak </a:t>
            </a:r>
            <a:r>
              <a:rPr lang="tr-TR" dirty="0" err="1"/>
              <a:t>öǧrencinin</a:t>
            </a:r>
            <a:r>
              <a:rPr lang="tr-TR" dirty="0"/>
              <a:t> gelişimini desteklemeyi hedefler</a:t>
            </a:r>
            <a:r>
              <a:rPr lang="tr-TR" dirty="0" smtClean="0"/>
              <a:t>.</a:t>
            </a:r>
          </a:p>
          <a:p>
            <a:pPr lvl="1"/>
            <a:endParaRPr lang="tr-TR" dirty="0"/>
          </a:p>
          <a:p>
            <a:pPr lvl="1"/>
            <a:r>
              <a:rPr lang="tr-TR" dirty="0" err="1"/>
              <a:t>Öǧrencinin</a:t>
            </a:r>
            <a:r>
              <a:rPr lang="tr-TR" dirty="0"/>
              <a:t> </a:t>
            </a:r>
            <a:r>
              <a:rPr lang="tr-TR" dirty="0" err="1"/>
              <a:t>eǧitim</a:t>
            </a:r>
            <a:r>
              <a:rPr lang="tr-TR" dirty="0"/>
              <a:t> ihtiyaçlarını yalnızca müfredatla sınırlandırmadan, toplumda kendisinden beklenen </a:t>
            </a:r>
            <a:r>
              <a:rPr lang="tr-TR" dirty="0" err="1"/>
              <a:t>baǧımsız</a:t>
            </a:r>
            <a:r>
              <a:rPr lang="tr-TR" dirty="0"/>
              <a:t> yaşam becerilerinin </a:t>
            </a:r>
            <a:r>
              <a:rPr lang="tr-TR" dirty="0" err="1"/>
              <a:t>öǧretimine</a:t>
            </a:r>
            <a:r>
              <a:rPr lang="tr-TR" dirty="0"/>
              <a:t> fırsat </a:t>
            </a:r>
            <a:r>
              <a:rPr lang="tr-TR" dirty="0" err="1"/>
              <a:t>saǧlar</a:t>
            </a:r>
            <a:r>
              <a:rPr lang="tr-TR" dirty="0"/>
              <a:t>.</a:t>
            </a:r>
          </a:p>
          <a:p>
            <a:pPr marL="0" indent="0">
              <a:buNone/>
            </a:pPr>
            <a:endParaRPr lang="tr-TR" dirty="0"/>
          </a:p>
        </p:txBody>
      </p:sp>
    </p:spTree>
    <p:extLst>
      <p:ext uri="{BB962C8B-B14F-4D97-AF65-F5344CB8AC3E}">
        <p14:creationId xmlns:p14="http://schemas.microsoft.com/office/powerpoint/2010/main" val="34764603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2"/>
            <a:r>
              <a:rPr lang="tr-TR" b="1" dirty="0"/>
              <a:t>Kimlerin </a:t>
            </a:r>
            <a:r>
              <a:rPr lang="tr-TR" b="1" dirty="0" err="1"/>
              <a:t>BEP’e</a:t>
            </a:r>
            <a:r>
              <a:rPr lang="tr-TR" b="1" dirty="0"/>
              <a:t> </a:t>
            </a:r>
            <a:r>
              <a:rPr lang="tr-TR" b="1" dirty="0" err="1" smtClean="0"/>
              <a:t>Ihtiyacı</a:t>
            </a:r>
            <a:r>
              <a:rPr lang="tr-TR" b="1" dirty="0" smtClean="0"/>
              <a:t> Vardır</a:t>
            </a:r>
            <a:r>
              <a:rPr lang="tr-TR" b="1" dirty="0"/>
              <a:t>?</a:t>
            </a:r>
          </a:p>
          <a:p>
            <a:pPr lvl="1"/>
            <a:r>
              <a:rPr lang="tr-TR" dirty="0"/>
              <a:t>Akranlarına </a:t>
            </a:r>
            <a:r>
              <a:rPr lang="tr-TR" dirty="0" err="1"/>
              <a:t>saǧlanan</a:t>
            </a:r>
            <a:r>
              <a:rPr lang="tr-TR" dirty="0"/>
              <a:t> </a:t>
            </a:r>
            <a:r>
              <a:rPr lang="tr-TR" dirty="0" err="1"/>
              <a:t>eǧitim</a:t>
            </a:r>
            <a:r>
              <a:rPr lang="tr-TR" dirty="0"/>
              <a:t> olanaklarından engeli ya da </a:t>
            </a:r>
            <a:r>
              <a:rPr lang="tr-TR" dirty="0" err="1"/>
              <a:t>yetersizliǧi</a:t>
            </a:r>
            <a:r>
              <a:rPr lang="tr-TR" dirty="0"/>
              <a:t> nedeniyle yeterli düzeyde yararlanamayan </a:t>
            </a:r>
            <a:r>
              <a:rPr lang="tr-TR" dirty="0" err="1"/>
              <a:t>öǧrencilerin</a:t>
            </a:r>
            <a:r>
              <a:rPr lang="tr-TR" dirty="0"/>
              <a:t>,</a:t>
            </a:r>
          </a:p>
          <a:p>
            <a:pPr lvl="1"/>
            <a:r>
              <a:rPr lang="tr-TR" dirty="0"/>
              <a:t>Engeli ya da </a:t>
            </a:r>
            <a:r>
              <a:rPr lang="tr-TR" dirty="0" err="1"/>
              <a:t>yetersizliǧi</a:t>
            </a:r>
            <a:r>
              <a:rPr lang="tr-TR" dirty="0"/>
              <a:t>, </a:t>
            </a:r>
            <a:r>
              <a:rPr lang="tr-TR" dirty="0" err="1"/>
              <a:t>eǧitimsel</a:t>
            </a:r>
            <a:r>
              <a:rPr lang="tr-TR" dirty="0"/>
              <a:t> performansını olumsuz olarak etkileyen </a:t>
            </a:r>
            <a:r>
              <a:rPr lang="tr-TR" dirty="0" err="1"/>
              <a:t>öǧrencilerin</a:t>
            </a:r>
            <a:r>
              <a:rPr lang="tr-TR" dirty="0"/>
              <a:t>,</a:t>
            </a:r>
          </a:p>
          <a:p>
            <a:pPr lvl="1"/>
            <a:r>
              <a:rPr lang="tr-TR" dirty="0"/>
              <a:t>İ</a:t>
            </a:r>
            <a:r>
              <a:rPr lang="tr-TR" dirty="0" smtClean="0"/>
              <a:t>htiyaçlarının </a:t>
            </a:r>
            <a:r>
              <a:rPr lang="tr-TR" dirty="0"/>
              <a:t>karşılanması için özel düzenlenmiş destek </a:t>
            </a:r>
            <a:r>
              <a:rPr lang="tr-TR" dirty="0" err="1"/>
              <a:t>eǧitime</a:t>
            </a:r>
            <a:r>
              <a:rPr lang="tr-TR" dirty="0"/>
              <a:t> ihtiyacı </a:t>
            </a:r>
            <a:r>
              <a:rPr lang="tr-TR" dirty="0" err="1"/>
              <a:t>olduǧu</a:t>
            </a:r>
            <a:r>
              <a:rPr lang="tr-TR" dirty="0"/>
              <a:t> düşünülen </a:t>
            </a:r>
            <a:r>
              <a:rPr lang="tr-TR" dirty="0" err="1"/>
              <a:t>öǧrencilerin</a:t>
            </a:r>
            <a:r>
              <a:rPr lang="tr-TR" dirty="0"/>
              <a:t>,</a:t>
            </a:r>
          </a:p>
          <a:p>
            <a:pPr marL="0" indent="0">
              <a:buNone/>
            </a:pPr>
            <a:r>
              <a:rPr lang="tr-TR" sz="2400" dirty="0" smtClean="0"/>
              <a:t>	</a:t>
            </a:r>
            <a:r>
              <a:rPr lang="tr-TR" sz="2400" dirty="0" err="1" smtClean="0"/>
              <a:t>BEP’e</a:t>
            </a:r>
            <a:r>
              <a:rPr lang="tr-TR" sz="2400" dirty="0" smtClean="0"/>
              <a:t> </a:t>
            </a:r>
            <a:r>
              <a:rPr lang="tr-TR" sz="2400" dirty="0"/>
              <a:t>ihtiyacı var demektir.</a:t>
            </a:r>
          </a:p>
          <a:p>
            <a:endParaRPr lang="tr-TR" dirty="0"/>
          </a:p>
        </p:txBody>
      </p:sp>
    </p:spTree>
    <p:extLst>
      <p:ext uri="{BB962C8B-B14F-4D97-AF65-F5344CB8AC3E}">
        <p14:creationId xmlns:p14="http://schemas.microsoft.com/office/powerpoint/2010/main" val="27564172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5065" y="91792"/>
            <a:ext cx="8342014" cy="820879"/>
          </a:xfrm>
        </p:spPr>
        <p:txBody>
          <a:bodyPr>
            <a:normAutofit/>
          </a:bodyPr>
          <a:lstStyle/>
          <a:p>
            <a:r>
              <a:rPr lang="tr-TR" sz="2400" dirty="0" smtClean="0"/>
              <a:t>BEP NASIL HAZIRLANIR</a:t>
            </a:r>
            <a:br>
              <a:rPr lang="tr-TR" sz="2400" dirty="0" smtClean="0"/>
            </a:br>
            <a:endParaRPr lang="tr-TR" sz="2400" dirty="0"/>
          </a:p>
        </p:txBody>
      </p:sp>
      <p:sp>
        <p:nvSpPr>
          <p:cNvPr id="3" name="İçerik Yer Tutucusu 2"/>
          <p:cNvSpPr>
            <a:spLocks noGrp="1"/>
          </p:cNvSpPr>
          <p:nvPr>
            <p:ph idx="1"/>
          </p:nvPr>
        </p:nvSpPr>
        <p:spPr>
          <a:xfrm>
            <a:off x="-226337" y="524268"/>
            <a:ext cx="12104483" cy="6450830"/>
          </a:xfrm>
          <a:solidFill>
            <a:schemeClr val="accent2">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tr-TR" dirty="0"/>
              <a:t> </a:t>
            </a:r>
          </a:p>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endParaRPr lang="tr-TR" dirty="0"/>
          </a:p>
        </p:txBody>
      </p:sp>
      <p:sp>
        <p:nvSpPr>
          <p:cNvPr id="5" name="Yuvarlatılmış Dikdörtgen 4"/>
          <p:cNvSpPr/>
          <p:nvPr/>
        </p:nvSpPr>
        <p:spPr>
          <a:xfrm>
            <a:off x="1376126" y="767773"/>
            <a:ext cx="5314385" cy="64463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tr-TR" sz="1600" b="1" dirty="0"/>
              <a:t>1.BEP Hazırlayacak Ekibin </a:t>
            </a:r>
            <a:r>
              <a:rPr lang="tr-TR" sz="1600" b="1" dirty="0" smtClean="0"/>
              <a:t>Oluşturulması </a:t>
            </a:r>
            <a:r>
              <a:rPr lang="tr-TR" sz="1600" b="1" dirty="0"/>
              <a:t>(BEP Geliştirme Birimi)</a:t>
            </a:r>
            <a:endParaRPr lang="tr-TR" sz="1600" dirty="0"/>
          </a:p>
        </p:txBody>
      </p:sp>
      <p:sp>
        <p:nvSpPr>
          <p:cNvPr id="6" name="Yuvarlatılmış Dikdörtgen 5"/>
          <p:cNvSpPr/>
          <p:nvPr/>
        </p:nvSpPr>
        <p:spPr>
          <a:xfrm>
            <a:off x="1412340" y="1600616"/>
            <a:ext cx="5278171" cy="67217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tr-TR" sz="1600" b="1" dirty="0"/>
              <a:t>2.Çocuǧun </a:t>
            </a:r>
            <a:r>
              <a:rPr lang="tr-TR" sz="1600" b="1" dirty="0" err="1"/>
              <a:t>Eǧitsel</a:t>
            </a:r>
            <a:r>
              <a:rPr lang="tr-TR" sz="1600" b="1" dirty="0"/>
              <a:t> Performans Düzeyinin Belirlenmesi</a:t>
            </a:r>
            <a:r>
              <a:rPr lang="tr-TR" sz="1600" dirty="0"/>
              <a:t> </a:t>
            </a:r>
          </a:p>
        </p:txBody>
      </p:sp>
      <p:sp>
        <p:nvSpPr>
          <p:cNvPr id="7" name="Yuvarlatılmış Dikdörtgen 6"/>
          <p:cNvSpPr/>
          <p:nvPr/>
        </p:nvSpPr>
        <p:spPr>
          <a:xfrm>
            <a:off x="1376127" y="2461001"/>
            <a:ext cx="5314384" cy="61449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tr-TR" sz="1600" b="1" dirty="0"/>
              <a:t>3.Uzun ve </a:t>
            </a:r>
            <a:r>
              <a:rPr lang="tr-TR" sz="1600" b="1" dirty="0" smtClean="0"/>
              <a:t>Kısa </a:t>
            </a:r>
            <a:r>
              <a:rPr lang="tr-TR" sz="1600" b="1" dirty="0"/>
              <a:t>Dönemli </a:t>
            </a:r>
            <a:r>
              <a:rPr lang="tr-TR" sz="1600" b="1" dirty="0" smtClean="0"/>
              <a:t>Amaçların </a:t>
            </a:r>
            <a:r>
              <a:rPr lang="tr-TR" sz="1600" b="1" dirty="0"/>
              <a:t>Belirlenmesi</a:t>
            </a:r>
            <a:endParaRPr lang="tr-TR" sz="1600" dirty="0"/>
          </a:p>
        </p:txBody>
      </p:sp>
      <p:sp>
        <p:nvSpPr>
          <p:cNvPr id="9" name="Yuvarlatılmış Dikdörtgen 8"/>
          <p:cNvSpPr/>
          <p:nvPr/>
        </p:nvSpPr>
        <p:spPr>
          <a:xfrm>
            <a:off x="1376128" y="3263701"/>
            <a:ext cx="5314384" cy="66842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tr-TR" sz="1600" b="1" dirty="0"/>
              <a:t>4.Bireyselleştirilmiş Öǧretim </a:t>
            </a:r>
            <a:r>
              <a:rPr lang="tr-TR" sz="1600" b="1" dirty="0" smtClean="0"/>
              <a:t>Programının Hazırlanması</a:t>
            </a:r>
            <a:endParaRPr lang="tr-TR" sz="1600" dirty="0"/>
          </a:p>
        </p:txBody>
      </p:sp>
      <p:sp>
        <p:nvSpPr>
          <p:cNvPr id="10" name="Yuvarlatılmış Dikdörtgen 9"/>
          <p:cNvSpPr/>
          <p:nvPr/>
        </p:nvSpPr>
        <p:spPr>
          <a:xfrm>
            <a:off x="1376128" y="4120334"/>
            <a:ext cx="5314384" cy="62368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tr-TR" sz="1600" b="1" dirty="0"/>
              <a:t>5.Uygun </a:t>
            </a:r>
            <a:r>
              <a:rPr lang="tr-TR" sz="1600" b="1" dirty="0" err="1"/>
              <a:t>Eǧitim</a:t>
            </a:r>
            <a:r>
              <a:rPr lang="tr-TR" sz="1600" b="1" dirty="0"/>
              <a:t> </a:t>
            </a:r>
            <a:r>
              <a:rPr lang="tr-TR" sz="1600" b="1" dirty="0" smtClean="0"/>
              <a:t>Ortamları </a:t>
            </a:r>
            <a:r>
              <a:rPr lang="tr-TR" sz="1600" b="1" dirty="0"/>
              <a:t>ve Bu Ortamlarda Sunulacak Destek Hizmetlerin Belirlenmesi</a:t>
            </a:r>
            <a:endParaRPr lang="tr-TR" sz="1600" dirty="0"/>
          </a:p>
        </p:txBody>
      </p:sp>
      <p:sp>
        <p:nvSpPr>
          <p:cNvPr id="11" name="Yuvarlatılmış Dikdörtgen 10"/>
          <p:cNvSpPr/>
          <p:nvPr/>
        </p:nvSpPr>
        <p:spPr>
          <a:xfrm>
            <a:off x="1304454" y="5025680"/>
            <a:ext cx="5467538" cy="55125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tr-TR" sz="1600" b="1" dirty="0"/>
              <a:t>6.Uygun Öǧretim Materyalleri ve Öǧretim Yöntemlerinin Belirlenmesi</a:t>
            </a:r>
            <a:endParaRPr lang="tr-TR" sz="1600" dirty="0"/>
          </a:p>
        </p:txBody>
      </p:sp>
      <p:sp>
        <p:nvSpPr>
          <p:cNvPr id="12" name="Yuvarlatılmış Dikdörtgen 11"/>
          <p:cNvSpPr/>
          <p:nvPr/>
        </p:nvSpPr>
        <p:spPr>
          <a:xfrm>
            <a:off x="1263334" y="5783420"/>
            <a:ext cx="5576181" cy="96258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tr-TR" sz="1600" b="1" dirty="0"/>
              <a:t>7.BEP’ </a:t>
            </a:r>
            <a:r>
              <a:rPr lang="tr-TR" sz="1600" b="1" dirty="0" err="1"/>
              <a:t>In</a:t>
            </a:r>
            <a:r>
              <a:rPr lang="tr-TR" sz="1600" b="1" dirty="0"/>
              <a:t> </a:t>
            </a:r>
            <a:r>
              <a:rPr lang="tr-TR" sz="1600" b="1" dirty="0" smtClean="0"/>
              <a:t>Uygulanması, </a:t>
            </a:r>
            <a:r>
              <a:rPr lang="tr-TR" sz="1600" b="1" dirty="0" err="1"/>
              <a:t>Izlenmesi</a:t>
            </a:r>
            <a:r>
              <a:rPr lang="tr-TR" sz="1600" b="1" dirty="0"/>
              <a:t> Ve </a:t>
            </a:r>
            <a:r>
              <a:rPr lang="tr-TR" sz="1600" b="1" dirty="0" err="1"/>
              <a:t>Deǧerlendirilmesi</a:t>
            </a:r>
            <a:r>
              <a:rPr lang="tr-TR" sz="1600" b="1" dirty="0"/>
              <a:t> </a:t>
            </a:r>
            <a:r>
              <a:rPr lang="tr-TR" sz="1600" b="1" dirty="0" err="1"/>
              <a:t>Için</a:t>
            </a:r>
            <a:r>
              <a:rPr lang="tr-TR" sz="1600" b="1" dirty="0"/>
              <a:t> </a:t>
            </a:r>
            <a:r>
              <a:rPr lang="tr-TR" sz="1600" b="1" dirty="0" smtClean="0"/>
              <a:t>Sorumluların </a:t>
            </a:r>
            <a:r>
              <a:rPr lang="tr-TR" sz="1600" b="1" dirty="0"/>
              <a:t>Belirlenerek Zaman Çizelgesinin </a:t>
            </a:r>
            <a:r>
              <a:rPr lang="tr-TR" sz="1600" b="1" dirty="0" smtClean="0"/>
              <a:t>Hazırlanması </a:t>
            </a:r>
            <a:r>
              <a:rPr lang="tr-TR" sz="1600" b="1" dirty="0"/>
              <a:t>Ve </a:t>
            </a:r>
            <a:r>
              <a:rPr lang="tr-TR" sz="1600" b="1" dirty="0" err="1"/>
              <a:t>Deǧerlendirme</a:t>
            </a:r>
            <a:r>
              <a:rPr lang="tr-TR" sz="1600" b="1" dirty="0"/>
              <a:t> Biçimine Karar Verilmesi ve Ailenin Bilgilendirilmesi.</a:t>
            </a:r>
            <a:endParaRPr lang="tr-TR" sz="1600" dirty="0"/>
          </a:p>
        </p:txBody>
      </p:sp>
    </p:spTree>
    <p:extLst>
      <p:ext uri="{BB962C8B-B14F-4D97-AF65-F5344CB8AC3E}">
        <p14:creationId xmlns:p14="http://schemas.microsoft.com/office/powerpoint/2010/main" val="26357340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5224" y="443620"/>
            <a:ext cx="10638576" cy="5733343"/>
          </a:xfrm>
        </p:spPr>
        <p:txBody>
          <a:bodyPr>
            <a:normAutofit/>
          </a:bodyPr>
          <a:lstStyle/>
          <a:p>
            <a:pPr marL="0" indent="0">
              <a:buNone/>
            </a:pPr>
            <a:r>
              <a:rPr lang="tr-TR" b="1" dirty="0"/>
              <a:t>BEP Geliştirme Biriminin Görevleri Nelerdir?</a:t>
            </a:r>
            <a:endParaRPr lang="tr-TR" dirty="0"/>
          </a:p>
          <a:p>
            <a:pPr lvl="1"/>
            <a:r>
              <a:rPr lang="tr-TR" dirty="0"/>
              <a:t>Özel </a:t>
            </a:r>
            <a:r>
              <a:rPr lang="tr-TR" dirty="0" err="1"/>
              <a:t>eǧitime</a:t>
            </a:r>
            <a:r>
              <a:rPr lang="tr-TR" dirty="0"/>
              <a:t> ihtiyacı olan </a:t>
            </a:r>
            <a:r>
              <a:rPr lang="tr-TR" dirty="0" err="1"/>
              <a:t>öǧrenciler</a:t>
            </a:r>
            <a:r>
              <a:rPr lang="tr-TR" dirty="0"/>
              <a:t> için </a:t>
            </a:r>
            <a:r>
              <a:rPr lang="tr-TR" dirty="0" err="1"/>
              <a:t>BEP’lerin</a:t>
            </a:r>
            <a:r>
              <a:rPr lang="tr-TR" dirty="0"/>
              <a:t> hazırlanması, uygulanması, izlenmesi ve </a:t>
            </a:r>
            <a:r>
              <a:rPr lang="tr-TR" dirty="0" err="1"/>
              <a:t>deǧerlendirilmesi</a:t>
            </a:r>
            <a:r>
              <a:rPr lang="tr-TR" dirty="0"/>
              <a:t> ile ilgili çalışmaların koordinasyonunu </a:t>
            </a:r>
            <a:r>
              <a:rPr lang="tr-TR" dirty="0" err="1"/>
              <a:t>saǧlar</a:t>
            </a:r>
            <a:r>
              <a:rPr lang="tr-TR" dirty="0"/>
              <a:t>.</a:t>
            </a:r>
          </a:p>
          <a:p>
            <a:pPr lvl="2"/>
            <a:r>
              <a:rPr lang="tr-TR" dirty="0" err="1"/>
              <a:t>Eǧitimde</a:t>
            </a:r>
            <a:r>
              <a:rPr lang="tr-TR" dirty="0"/>
              <a:t> </a:t>
            </a:r>
            <a:r>
              <a:rPr lang="tr-TR" dirty="0" err="1"/>
              <a:t>etkililiǧi</a:t>
            </a:r>
            <a:r>
              <a:rPr lang="tr-TR" dirty="0"/>
              <a:t> </a:t>
            </a:r>
            <a:r>
              <a:rPr lang="tr-TR" dirty="0" err="1"/>
              <a:t>saǧlamak</a:t>
            </a:r>
            <a:r>
              <a:rPr lang="tr-TR" dirty="0"/>
              <a:t> amacıyla araç-gereç ve </a:t>
            </a:r>
            <a:r>
              <a:rPr lang="tr-TR" dirty="0" err="1"/>
              <a:t>eǧitim</a:t>
            </a:r>
            <a:r>
              <a:rPr lang="tr-TR" dirty="0"/>
              <a:t> materyali geliştirilmesinde, </a:t>
            </a:r>
            <a:r>
              <a:rPr lang="tr-TR" dirty="0" err="1"/>
              <a:t>saǧlanmasında</a:t>
            </a:r>
            <a:r>
              <a:rPr lang="tr-TR" dirty="0"/>
              <a:t>, kullanımında özel </a:t>
            </a:r>
            <a:r>
              <a:rPr lang="tr-TR" dirty="0" err="1"/>
              <a:t>eǧitim</a:t>
            </a:r>
            <a:r>
              <a:rPr lang="tr-TR" dirty="0"/>
              <a:t> hizmetleri kurulu ve özel </a:t>
            </a:r>
            <a:r>
              <a:rPr lang="tr-TR" dirty="0" err="1"/>
              <a:t>eǧitim</a:t>
            </a:r>
            <a:r>
              <a:rPr lang="tr-TR" dirty="0"/>
              <a:t> </a:t>
            </a:r>
            <a:r>
              <a:rPr lang="tr-TR" dirty="0" err="1"/>
              <a:t>deǧerlendirme</a:t>
            </a:r>
            <a:r>
              <a:rPr lang="tr-TR" dirty="0"/>
              <a:t> kurulu ile iş </a:t>
            </a:r>
            <a:r>
              <a:rPr lang="tr-TR" dirty="0" err="1"/>
              <a:t>birliǧi</a:t>
            </a:r>
            <a:r>
              <a:rPr lang="tr-TR" dirty="0"/>
              <a:t> yapar.</a:t>
            </a:r>
          </a:p>
          <a:p>
            <a:pPr lvl="2"/>
            <a:r>
              <a:rPr lang="tr-TR" dirty="0" err="1"/>
              <a:t>Öǧrencinin</a:t>
            </a:r>
            <a:r>
              <a:rPr lang="tr-TR" dirty="0"/>
              <a:t> tüm gelişim alanındaki özellikleri ile akademik disiplin alanlarındaki yeterlilikleri ve </a:t>
            </a:r>
            <a:r>
              <a:rPr lang="tr-TR" dirty="0" err="1"/>
              <a:t>eǧitim</a:t>
            </a:r>
            <a:r>
              <a:rPr lang="tr-TR" dirty="0"/>
              <a:t> ihtiyaçları </a:t>
            </a:r>
            <a:r>
              <a:rPr lang="tr-TR" dirty="0" err="1"/>
              <a:t>doǧrultusunda</a:t>
            </a:r>
            <a:r>
              <a:rPr lang="tr-TR" dirty="0"/>
              <a:t> </a:t>
            </a:r>
            <a:r>
              <a:rPr lang="tr-TR" dirty="0" err="1"/>
              <a:t>gerektiǧinde</a:t>
            </a:r>
            <a:r>
              <a:rPr lang="tr-TR" dirty="0"/>
              <a:t> </a:t>
            </a:r>
            <a:r>
              <a:rPr lang="tr-TR" dirty="0" err="1"/>
              <a:t>BEP’inde</a:t>
            </a:r>
            <a:r>
              <a:rPr lang="tr-TR" dirty="0"/>
              <a:t> </a:t>
            </a:r>
            <a:r>
              <a:rPr lang="tr-TR" dirty="0" err="1"/>
              <a:t>deǧişiklik</a:t>
            </a:r>
            <a:r>
              <a:rPr lang="tr-TR" dirty="0"/>
              <a:t> ve düzenlemeler yapılmasını ya da yeniden BEP hazırlanmasını </a:t>
            </a:r>
            <a:r>
              <a:rPr lang="tr-TR" dirty="0" err="1"/>
              <a:t>saǧlar</a:t>
            </a:r>
            <a:r>
              <a:rPr lang="tr-TR" dirty="0"/>
              <a:t>.</a:t>
            </a:r>
          </a:p>
          <a:p>
            <a:pPr lvl="2"/>
            <a:r>
              <a:rPr lang="tr-TR" dirty="0" err="1"/>
              <a:t>Öǧrenciler</a:t>
            </a:r>
            <a:r>
              <a:rPr lang="tr-TR" dirty="0"/>
              <a:t> için hazırlanan BEP planlamasını </a:t>
            </a:r>
            <a:r>
              <a:rPr lang="tr-TR" dirty="0" err="1"/>
              <a:t>deǧerlendirerek</a:t>
            </a:r>
            <a:r>
              <a:rPr lang="tr-TR" dirty="0"/>
              <a:t> </a:t>
            </a:r>
            <a:r>
              <a:rPr lang="tr-TR" dirty="0" err="1"/>
              <a:t>gerektiǧinde</a:t>
            </a:r>
            <a:r>
              <a:rPr lang="tr-TR" dirty="0"/>
              <a:t> yeniler.</a:t>
            </a:r>
          </a:p>
          <a:p>
            <a:pPr lvl="2"/>
            <a:r>
              <a:rPr lang="tr-TR" dirty="0" err="1"/>
              <a:t>Eǧitim</a:t>
            </a:r>
            <a:r>
              <a:rPr lang="tr-TR" dirty="0"/>
              <a:t> ortamlarının düzenlenmesi konusunda okul/kurum yönetimine ve </a:t>
            </a:r>
            <a:r>
              <a:rPr lang="tr-TR" dirty="0" err="1"/>
              <a:t>öǧretmenlere</a:t>
            </a:r>
            <a:r>
              <a:rPr lang="tr-TR" dirty="0"/>
              <a:t> önerilerde bulunur.</a:t>
            </a:r>
          </a:p>
          <a:p>
            <a:pPr lvl="2"/>
            <a:r>
              <a:rPr lang="tr-TR" dirty="0" err="1"/>
              <a:t>Öǧrencilerin</a:t>
            </a:r>
            <a:r>
              <a:rPr lang="tr-TR" dirty="0"/>
              <a:t> </a:t>
            </a:r>
            <a:r>
              <a:rPr lang="tr-TR" dirty="0" err="1"/>
              <a:t>eǧitimi</a:t>
            </a:r>
            <a:r>
              <a:rPr lang="tr-TR" dirty="0"/>
              <a:t> konusunda yapılacak düzenleme ve alınacak tedbirlerle ilgili olarak rehberlik ve psikolojik danışma hizmetleri yürütme komisyonuyla iş </a:t>
            </a:r>
            <a:r>
              <a:rPr lang="tr-TR" dirty="0" err="1"/>
              <a:t>birliǧi</a:t>
            </a:r>
            <a:r>
              <a:rPr lang="tr-TR" dirty="0"/>
              <a:t> yapar.</a:t>
            </a:r>
          </a:p>
          <a:p>
            <a:endParaRPr lang="tr-TR" dirty="0"/>
          </a:p>
          <a:p>
            <a:endParaRPr lang="tr-TR" dirty="0"/>
          </a:p>
        </p:txBody>
      </p:sp>
    </p:spTree>
    <p:extLst>
      <p:ext uri="{BB962C8B-B14F-4D97-AF65-F5344CB8AC3E}">
        <p14:creationId xmlns:p14="http://schemas.microsoft.com/office/powerpoint/2010/main" val="23453915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smtClean="0"/>
              <a:t>ÖĞRENCİNİN EĞİTSEL PERFORMANS DÜZEYİ NASIL BELİRLENİR</a:t>
            </a:r>
            <a:endParaRPr lang="tr-TR" sz="2400" b="1" dirty="0"/>
          </a:p>
        </p:txBody>
      </p:sp>
      <p:sp>
        <p:nvSpPr>
          <p:cNvPr id="3" name="İçerik Yer Tutucusu 2"/>
          <p:cNvSpPr>
            <a:spLocks noGrp="1"/>
          </p:cNvSpPr>
          <p:nvPr>
            <p:ph idx="1"/>
          </p:nvPr>
        </p:nvSpPr>
        <p:spPr/>
        <p:txBody>
          <a:bodyPr/>
          <a:lstStyle/>
          <a:p>
            <a:r>
              <a:rPr lang="tr-TR" dirty="0" smtClean="0"/>
              <a:t>Var olan performans düzeyinin belirlenmesinin amacı, </a:t>
            </a:r>
            <a:r>
              <a:rPr lang="tr-TR" dirty="0" err="1" smtClean="0"/>
              <a:t>öǧrencinin</a:t>
            </a:r>
            <a:r>
              <a:rPr lang="tr-TR" dirty="0" smtClean="0"/>
              <a:t> gelişim ve disiplin alanlarında neleri yapıp, neleri </a:t>
            </a:r>
            <a:r>
              <a:rPr lang="tr-TR" dirty="0" err="1" smtClean="0"/>
              <a:t>yapamadıǧının</a:t>
            </a:r>
            <a:r>
              <a:rPr lang="tr-TR" dirty="0" smtClean="0"/>
              <a:t> saptanmasıdır. </a:t>
            </a:r>
            <a:r>
              <a:rPr lang="tr-TR" dirty="0" err="1" smtClean="0"/>
              <a:t>Diǧer</a:t>
            </a:r>
            <a:r>
              <a:rPr lang="tr-TR" dirty="0" smtClean="0"/>
              <a:t> bir deyişle güçlü ve zayıf yönlerinin tespit edilmesi sürecidir. </a:t>
            </a:r>
          </a:p>
          <a:p>
            <a:endParaRPr lang="tr-TR" dirty="0"/>
          </a:p>
        </p:txBody>
      </p:sp>
    </p:spTree>
    <p:extLst>
      <p:ext uri="{BB962C8B-B14F-4D97-AF65-F5344CB8AC3E}">
        <p14:creationId xmlns:p14="http://schemas.microsoft.com/office/powerpoint/2010/main" val="42411764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smtClean="0"/>
              <a:t>BEP İN İZLENMESİ,DEĞERLENDİRİLMESİ VE AİLENİN BİLGİLENDİRİLMESİ</a:t>
            </a:r>
            <a:endParaRPr lang="tr-TR" sz="2400" b="1" dirty="0"/>
          </a:p>
        </p:txBody>
      </p:sp>
      <p:sp>
        <p:nvSpPr>
          <p:cNvPr id="3" name="İçerik Yer Tutucusu 2"/>
          <p:cNvSpPr>
            <a:spLocks noGrp="1"/>
          </p:cNvSpPr>
          <p:nvPr>
            <p:ph idx="1"/>
          </p:nvPr>
        </p:nvSpPr>
        <p:spPr/>
        <p:txBody>
          <a:bodyPr/>
          <a:lstStyle/>
          <a:p>
            <a:r>
              <a:rPr lang="tr-TR" dirty="0"/>
              <a:t>BEP </a:t>
            </a:r>
            <a:r>
              <a:rPr lang="tr-TR" dirty="0" err="1"/>
              <a:t>öǧrencinin</a:t>
            </a:r>
            <a:r>
              <a:rPr lang="tr-TR" dirty="0"/>
              <a:t> </a:t>
            </a:r>
            <a:r>
              <a:rPr lang="tr-TR" dirty="0" err="1"/>
              <a:t>deǧişen</a:t>
            </a:r>
            <a:r>
              <a:rPr lang="tr-TR" dirty="0"/>
              <a:t> gereksinimlerine göre yeni düzenlemelerin </a:t>
            </a:r>
            <a:r>
              <a:rPr lang="tr-TR" dirty="0" err="1"/>
              <a:t>yapılabildiǧi</a:t>
            </a:r>
            <a:r>
              <a:rPr lang="tr-TR" dirty="0"/>
              <a:t> bir planlamadır. </a:t>
            </a:r>
            <a:r>
              <a:rPr lang="tr-TR" dirty="0" err="1"/>
              <a:t>BEP’in</a:t>
            </a:r>
            <a:r>
              <a:rPr lang="tr-TR" dirty="0"/>
              <a:t> </a:t>
            </a:r>
            <a:r>
              <a:rPr lang="tr-TR" dirty="0" err="1"/>
              <a:t>etkililiǧi</a:t>
            </a:r>
            <a:r>
              <a:rPr lang="tr-TR" dirty="0"/>
              <a:t>, bu gereksinimler </a:t>
            </a:r>
            <a:r>
              <a:rPr lang="tr-TR" dirty="0" err="1"/>
              <a:t>doǧrultusunda</a:t>
            </a:r>
            <a:r>
              <a:rPr lang="tr-TR" dirty="0"/>
              <a:t> düzenlenerek, izleme ve </a:t>
            </a:r>
            <a:r>
              <a:rPr lang="tr-TR" dirty="0" err="1"/>
              <a:t>deǧerlendirme</a:t>
            </a:r>
            <a:r>
              <a:rPr lang="tr-TR" dirty="0"/>
              <a:t> sürecinin işletilmesi ile mümkündür.</a:t>
            </a:r>
          </a:p>
          <a:p>
            <a:r>
              <a:rPr lang="tr-TR" dirty="0"/>
              <a:t>BEP bir dönem veya bir </a:t>
            </a:r>
            <a:r>
              <a:rPr lang="tr-TR" dirty="0" err="1"/>
              <a:t>öǧretim</a:t>
            </a:r>
            <a:r>
              <a:rPr lang="tr-TR" dirty="0"/>
              <a:t> yılı için hazırlanabilir. BEP aylık, üç aylık ve yıllık olarak </a:t>
            </a:r>
            <a:r>
              <a:rPr lang="tr-TR" dirty="0" err="1"/>
              <a:t>deǧerlendirilebilir</a:t>
            </a:r>
            <a:r>
              <a:rPr lang="tr-TR" dirty="0"/>
              <a:t>.</a:t>
            </a:r>
          </a:p>
        </p:txBody>
      </p:sp>
    </p:spTree>
    <p:extLst>
      <p:ext uri="{BB962C8B-B14F-4D97-AF65-F5344CB8AC3E}">
        <p14:creationId xmlns:p14="http://schemas.microsoft.com/office/powerpoint/2010/main" val="1862705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lstStyle/>
          <a:p>
            <a:pPr marL="0" indent="0">
              <a:buNone/>
            </a:pPr>
            <a:r>
              <a:rPr lang="tr-TR" dirty="0"/>
              <a:t>Uygun </a:t>
            </a:r>
            <a:r>
              <a:rPr lang="tr-TR" dirty="0" err="1"/>
              <a:t>eǧitim</a:t>
            </a:r>
            <a:r>
              <a:rPr lang="tr-TR" dirty="0"/>
              <a:t> programları ile özel yöntem, personel ve araç-gereç kullanarak; </a:t>
            </a:r>
            <a:r>
              <a:rPr lang="tr-TR" dirty="0" err="1"/>
              <a:t>eǧitim</a:t>
            </a:r>
            <a:r>
              <a:rPr lang="tr-TR" dirty="0"/>
              <a:t> ihtiyaçları, yeterlilikleri, ilgi ve yetenekleri </a:t>
            </a:r>
            <a:r>
              <a:rPr lang="tr-TR" dirty="0" err="1"/>
              <a:t>doǧrultusunda</a:t>
            </a:r>
            <a:r>
              <a:rPr lang="tr-TR" dirty="0"/>
              <a:t> üst </a:t>
            </a:r>
            <a:r>
              <a:rPr lang="tr-TR" dirty="0" err="1"/>
              <a:t>öǧrenime</a:t>
            </a:r>
            <a:r>
              <a:rPr lang="tr-TR" dirty="0"/>
              <a:t>, iş ve meslek alanlarına ve hayata </a:t>
            </a:r>
            <a:r>
              <a:rPr lang="tr-TR" dirty="0" smtClean="0"/>
              <a:t>hazırlanmalarını </a:t>
            </a:r>
            <a:r>
              <a:rPr lang="tr-TR" dirty="0"/>
              <a:t>amaçlar.</a:t>
            </a:r>
          </a:p>
          <a:p>
            <a:pPr marL="0" lvl="0" indent="0">
              <a:buNone/>
            </a:pPr>
            <a:endParaRPr lang="tr-TR" dirty="0"/>
          </a:p>
          <a:p>
            <a:endParaRPr lang="tr-TR" dirty="0"/>
          </a:p>
        </p:txBody>
      </p:sp>
      <p:pic>
        <p:nvPicPr>
          <p:cNvPr id="6" name="İçerik Yer Tutucusu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47372" y="1825625"/>
            <a:ext cx="5527885" cy="2845963"/>
          </a:xfrm>
        </p:spPr>
      </p:pic>
    </p:spTree>
    <p:extLst>
      <p:ext uri="{BB962C8B-B14F-4D97-AF65-F5344CB8AC3E}">
        <p14:creationId xmlns:p14="http://schemas.microsoft.com/office/powerpoint/2010/main" val="18827884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b="1" dirty="0"/>
              <a:t>Bireylerin Özel </a:t>
            </a:r>
            <a:r>
              <a:rPr lang="tr-TR" b="1" dirty="0" err="1"/>
              <a:t>Eǧitime</a:t>
            </a:r>
            <a:r>
              <a:rPr lang="tr-TR" b="1" dirty="0"/>
              <a:t> </a:t>
            </a:r>
            <a:r>
              <a:rPr lang="tr-TR" b="1" dirty="0" err="1"/>
              <a:t>Uygunluǧu</a:t>
            </a:r>
            <a:r>
              <a:rPr lang="tr-TR" b="1" dirty="0"/>
              <a:t> </a:t>
            </a:r>
            <a:r>
              <a:rPr lang="tr-TR" b="1" dirty="0" smtClean="0"/>
              <a:t>Nasıl </a:t>
            </a:r>
            <a:r>
              <a:rPr lang="tr-TR" b="1" dirty="0"/>
              <a:t>Belirlenir?</a:t>
            </a:r>
          </a:p>
          <a:p>
            <a:r>
              <a:rPr lang="tr-TR" dirty="0"/>
              <a:t>Özel </a:t>
            </a:r>
            <a:r>
              <a:rPr lang="tr-TR" dirty="0" err="1"/>
              <a:t>eǧitim</a:t>
            </a:r>
            <a:r>
              <a:rPr lang="tr-TR" dirty="0"/>
              <a:t> gerektiren bireylerin tanılanması, uygun </a:t>
            </a:r>
            <a:r>
              <a:rPr lang="tr-TR" dirty="0" err="1"/>
              <a:t>eǧitim</a:t>
            </a:r>
            <a:r>
              <a:rPr lang="tr-TR" dirty="0"/>
              <a:t> hizmetlerinden yararlanmaları açısından önemlidir. Tanılama; özel </a:t>
            </a:r>
            <a:r>
              <a:rPr lang="tr-TR" dirty="0" err="1"/>
              <a:t>eǧitime</a:t>
            </a:r>
            <a:r>
              <a:rPr lang="tr-TR" dirty="0"/>
              <a:t> ihtiyacı olan bireylerin tüm gelişim alanlarındaki özellikleri ile yeterli ve yetersiz yönlerinin, bireysel özelliklerinin ve ilgilerinin belirlenmesi amacıyla tıbbî, </a:t>
            </a:r>
            <a:r>
              <a:rPr lang="tr-TR" dirty="0" err="1"/>
              <a:t>psiko</a:t>
            </a:r>
            <a:r>
              <a:rPr lang="tr-TR" dirty="0"/>
              <a:t>-sosyal ve </a:t>
            </a:r>
            <a:r>
              <a:rPr lang="tr-TR" dirty="0" err="1"/>
              <a:t>eǧitim</a:t>
            </a:r>
            <a:r>
              <a:rPr lang="tr-TR" dirty="0"/>
              <a:t> alanlarında yapılan </a:t>
            </a:r>
            <a:r>
              <a:rPr lang="tr-TR" dirty="0" err="1"/>
              <a:t>deǧerlendirme</a:t>
            </a:r>
            <a:r>
              <a:rPr lang="tr-TR" dirty="0"/>
              <a:t> sürecini kapsamaktadır.</a:t>
            </a:r>
          </a:p>
          <a:p>
            <a:endParaRPr lang="tr-TR" dirty="0"/>
          </a:p>
        </p:txBody>
      </p:sp>
    </p:spTree>
    <p:extLst>
      <p:ext uri="{BB962C8B-B14F-4D97-AF65-F5344CB8AC3E}">
        <p14:creationId xmlns:p14="http://schemas.microsoft.com/office/powerpoint/2010/main" val="4391678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02398" y="1825625"/>
            <a:ext cx="5793716" cy="3275952"/>
          </a:xfrm>
        </p:spPr>
      </p:pic>
      <p:sp>
        <p:nvSpPr>
          <p:cNvPr id="5" name="İçerik Yer Tutucusu 4"/>
          <p:cNvSpPr>
            <a:spLocks noGrp="1"/>
          </p:cNvSpPr>
          <p:nvPr>
            <p:ph sz="half" idx="2"/>
          </p:nvPr>
        </p:nvSpPr>
        <p:spPr/>
        <p:txBody>
          <a:bodyPr/>
          <a:lstStyle/>
          <a:p>
            <a:pPr marL="914400" lvl="2" indent="0" algn="ctr">
              <a:buNone/>
            </a:pPr>
            <a:r>
              <a:rPr lang="tr-TR" b="1" dirty="0" smtClean="0"/>
              <a:t>Tanılama Sürecinde Sınıf </a:t>
            </a:r>
            <a:r>
              <a:rPr lang="tr-TR" b="1" dirty="0" err="1" smtClean="0"/>
              <a:t>Öǧretmeninin</a:t>
            </a:r>
            <a:r>
              <a:rPr lang="tr-TR" b="1" dirty="0" smtClean="0"/>
              <a:t> </a:t>
            </a:r>
            <a:r>
              <a:rPr lang="tr-TR" b="1" dirty="0" smtClean="0"/>
              <a:t>Görevleri Nelerdir?</a:t>
            </a:r>
          </a:p>
          <a:p>
            <a:pPr lvl="1"/>
            <a:r>
              <a:rPr lang="tr-TR" dirty="0" err="1" smtClean="0"/>
              <a:t>Öǧrenciye</a:t>
            </a:r>
            <a:r>
              <a:rPr lang="tr-TR" dirty="0" smtClean="0"/>
              <a:t> ilişkin gözlemlerini aile ile paylaşır, </a:t>
            </a:r>
            <a:r>
              <a:rPr lang="tr-TR" dirty="0" err="1" smtClean="0"/>
              <a:t>öǧrencinin</a:t>
            </a:r>
            <a:r>
              <a:rPr lang="tr-TR" dirty="0" smtClean="0"/>
              <a:t> </a:t>
            </a:r>
            <a:r>
              <a:rPr lang="tr-TR" dirty="0" err="1" smtClean="0"/>
              <a:t>saǧlık</a:t>
            </a:r>
            <a:r>
              <a:rPr lang="tr-TR" dirty="0" smtClean="0"/>
              <a:t> problemi olup </a:t>
            </a:r>
            <a:r>
              <a:rPr lang="tr-TR" dirty="0" err="1" smtClean="0"/>
              <a:t>olmadıǧının</a:t>
            </a:r>
            <a:r>
              <a:rPr lang="tr-TR" dirty="0" smtClean="0"/>
              <a:t> belirlenmesi için aileyi </a:t>
            </a:r>
            <a:r>
              <a:rPr lang="tr-TR" dirty="0" err="1" smtClean="0"/>
              <a:t>saǧlık</a:t>
            </a:r>
            <a:r>
              <a:rPr lang="tr-TR" dirty="0" smtClean="0"/>
              <a:t> kurumlarına yönlendirir.</a:t>
            </a:r>
          </a:p>
          <a:p>
            <a:pPr lvl="1"/>
            <a:r>
              <a:rPr lang="tr-TR" dirty="0" err="1" smtClean="0"/>
              <a:t>Öǧrencinin</a:t>
            </a:r>
            <a:r>
              <a:rPr lang="tr-TR" dirty="0" smtClean="0"/>
              <a:t> güçlük </a:t>
            </a:r>
            <a:r>
              <a:rPr lang="tr-TR" dirty="0" err="1" smtClean="0"/>
              <a:t>çektiǧi</a:t>
            </a:r>
            <a:r>
              <a:rPr lang="tr-TR" dirty="0" smtClean="0"/>
              <a:t> alanları azaltmak ve sınıf içi etkinliklere uyumunu </a:t>
            </a:r>
            <a:r>
              <a:rPr lang="tr-TR" dirty="0" err="1" smtClean="0"/>
              <a:t>saǧlamak</a:t>
            </a:r>
            <a:r>
              <a:rPr lang="tr-TR" dirty="0" smtClean="0"/>
              <a:t> için bilgi toplar.</a:t>
            </a:r>
          </a:p>
          <a:p>
            <a:endParaRPr lang="tr-TR" dirty="0"/>
          </a:p>
        </p:txBody>
      </p:sp>
    </p:spTree>
    <p:extLst>
      <p:ext uri="{BB962C8B-B14F-4D97-AF65-F5344CB8AC3E}">
        <p14:creationId xmlns:p14="http://schemas.microsoft.com/office/powerpoint/2010/main" val="19062327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dirty="0" smtClean="0"/>
              <a:t/>
            </a:r>
            <a:br>
              <a:rPr lang="tr-TR" dirty="0" smtClean="0"/>
            </a:br>
            <a:r>
              <a:rPr lang="tr-TR" dirty="0" smtClean="0"/>
              <a:t>Okulun rehberlik ve psikolojik danışma servisini konu ile ilgili bilgilendirerek, önerilerine başvurur.</a:t>
            </a:r>
            <a:br>
              <a:rPr lang="tr-TR" dirty="0" smtClean="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322" y="1690687"/>
            <a:ext cx="9709087" cy="4728219"/>
          </a:xfrm>
          <a:prstGeom prst="rect">
            <a:avLst/>
          </a:prstGeom>
        </p:spPr>
      </p:pic>
    </p:spTree>
    <p:extLst>
      <p:ext uri="{BB962C8B-B14F-4D97-AF65-F5344CB8AC3E}">
        <p14:creationId xmlns:p14="http://schemas.microsoft.com/office/powerpoint/2010/main" val="12208407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2"/>
            <a:r>
              <a:rPr lang="tr-TR" b="1" dirty="0" smtClean="0"/>
              <a:t>Tanılama</a:t>
            </a:r>
            <a:r>
              <a:rPr lang="tr-TR" b="1" dirty="0"/>
              <a:t> </a:t>
            </a:r>
            <a:r>
              <a:rPr lang="tr-TR" b="1" dirty="0" smtClean="0"/>
              <a:t>Sürecinde</a:t>
            </a:r>
            <a:r>
              <a:rPr lang="tr-TR" b="1" dirty="0"/>
              <a:t> </a:t>
            </a:r>
            <a:r>
              <a:rPr lang="tr-TR" b="1" dirty="0" smtClean="0"/>
              <a:t>Rehber</a:t>
            </a:r>
            <a:r>
              <a:rPr lang="tr-TR" b="1" dirty="0"/>
              <a:t> </a:t>
            </a:r>
            <a:r>
              <a:rPr lang="tr-TR" b="1" dirty="0" err="1" smtClean="0"/>
              <a:t>Öǧretmenin</a:t>
            </a:r>
            <a:r>
              <a:rPr lang="tr-TR" b="1" dirty="0"/>
              <a:t> </a:t>
            </a:r>
            <a:r>
              <a:rPr lang="tr-TR" b="1" dirty="0" smtClean="0"/>
              <a:t>Görevleri </a:t>
            </a:r>
            <a:r>
              <a:rPr lang="tr-TR" b="1" dirty="0"/>
              <a:t>Nelerdir?</a:t>
            </a:r>
          </a:p>
          <a:p>
            <a:pPr lvl="0"/>
            <a:r>
              <a:rPr lang="tr-TR" dirty="0" err="1"/>
              <a:t>Öǧretmenle</a:t>
            </a:r>
            <a:r>
              <a:rPr lang="tr-TR" dirty="0"/>
              <a:t> </a:t>
            </a:r>
            <a:r>
              <a:rPr lang="tr-TR" dirty="0" err="1"/>
              <a:t>işbirliǧi</a:t>
            </a:r>
            <a:r>
              <a:rPr lang="tr-TR" dirty="0"/>
              <a:t> içerisinde </a:t>
            </a:r>
            <a:r>
              <a:rPr lang="tr-TR" dirty="0" err="1"/>
              <a:t>öǧrenciye</a:t>
            </a:r>
            <a:r>
              <a:rPr lang="tr-TR" dirty="0"/>
              <a:t> ilişkin bilgileri toplar ve </a:t>
            </a:r>
            <a:r>
              <a:rPr lang="tr-TR" dirty="0" err="1"/>
              <a:t>öǧrencinin</a:t>
            </a:r>
            <a:r>
              <a:rPr lang="tr-TR" dirty="0"/>
              <a:t> ihtiyaçlarını </a:t>
            </a:r>
            <a:r>
              <a:rPr lang="tr-TR" dirty="0" err="1"/>
              <a:t>deǧerlendirir</a:t>
            </a:r>
            <a:r>
              <a:rPr lang="tr-TR" dirty="0"/>
              <a:t>.</a:t>
            </a:r>
          </a:p>
          <a:p>
            <a:pPr lvl="0"/>
            <a:r>
              <a:rPr lang="tr-TR" dirty="0"/>
              <a:t>Ailelere, </a:t>
            </a:r>
            <a:r>
              <a:rPr lang="tr-TR" dirty="0" err="1"/>
              <a:t>öǧrencilere</a:t>
            </a:r>
            <a:r>
              <a:rPr lang="tr-TR" dirty="0"/>
              <a:t>, </a:t>
            </a:r>
            <a:r>
              <a:rPr lang="tr-TR" dirty="0" err="1"/>
              <a:t>öǧretmenlere</a:t>
            </a:r>
            <a:r>
              <a:rPr lang="tr-TR" dirty="0"/>
              <a:t> ve </a:t>
            </a:r>
            <a:r>
              <a:rPr lang="tr-TR" dirty="0" err="1"/>
              <a:t>gerektiǧinde</a:t>
            </a:r>
            <a:r>
              <a:rPr lang="tr-TR" dirty="0"/>
              <a:t> </a:t>
            </a:r>
            <a:r>
              <a:rPr lang="tr-TR" dirty="0" err="1"/>
              <a:t>diǧer</a:t>
            </a:r>
            <a:r>
              <a:rPr lang="tr-TR" dirty="0"/>
              <a:t> okul personeline hizmet alanı </a:t>
            </a:r>
            <a:r>
              <a:rPr lang="tr-TR" dirty="0" err="1"/>
              <a:t>doǧrultusunda</a:t>
            </a:r>
            <a:r>
              <a:rPr lang="tr-TR" dirty="0"/>
              <a:t> destek </a:t>
            </a:r>
            <a:r>
              <a:rPr lang="tr-TR" dirty="0" err="1"/>
              <a:t>saǧlar</a:t>
            </a:r>
            <a:r>
              <a:rPr lang="tr-TR" dirty="0"/>
              <a:t>.</a:t>
            </a:r>
          </a:p>
          <a:p>
            <a:pPr lvl="0"/>
            <a:r>
              <a:rPr lang="tr-TR" dirty="0" err="1"/>
              <a:t>Öǧrenci</a:t>
            </a:r>
            <a:r>
              <a:rPr lang="tr-TR" dirty="0"/>
              <a:t> gelişim dosyalarının ve </a:t>
            </a:r>
            <a:r>
              <a:rPr lang="tr-TR" dirty="0" err="1"/>
              <a:t>diǧer</a:t>
            </a:r>
            <a:r>
              <a:rPr lang="tr-TR" dirty="0"/>
              <a:t> kayıtların tutulmasında sınıf </a:t>
            </a:r>
            <a:r>
              <a:rPr lang="tr-TR" dirty="0" err="1"/>
              <a:t>öǧretmeniyle</a:t>
            </a:r>
            <a:r>
              <a:rPr lang="tr-TR" dirty="0"/>
              <a:t> </a:t>
            </a:r>
            <a:r>
              <a:rPr lang="tr-TR" dirty="0" err="1"/>
              <a:t>işbirliǧi</a:t>
            </a:r>
            <a:r>
              <a:rPr lang="tr-TR" dirty="0"/>
              <a:t> yapar.</a:t>
            </a:r>
          </a:p>
          <a:p>
            <a:pPr lvl="0"/>
            <a:r>
              <a:rPr lang="tr-TR" dirty="0" err="1"/>
              <a:t>Öǧrenciyle</a:t>
            </a:r>
            <a:r>
              <a:rPr lang="tr-TR" dirty="0"/>
              <a:t> ilgili kayıtları tutar ve istenilen raporları düzenler.</a:t>
            </a:r>
          </a:p>
          <a:p>
            <a:pPr marL="0" indent="0">
              <a:buNone/>
            </a:pPr>
            <a:endParaRPr lang="tr-TR" sz="3600" dirty="0"/>
          </a:p>
        </p:txBody>
      </p:sp>
    </p:spTree>
    <p:extLst>
      <p:ext uri="{BB962C8B-B14F-4D97-AF65-F5344CB8AC3E}">
        <p14:creationId xmlns:p14="http://schemas.microsoft.com/office/powerpoint/2010/main" val="40616596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 </a:t>
            </a:r>
            <a:endParaRPr lang="tr-TR" sz="4400" dirty="0"/>
          </a:p>
          <a:p>
            <a:pPr marL="914400" lvl="2" indent="0">
              <a:buNone/>
            </a:pPr>
            <a:r>
              <a:rPr lang="tr-TR" b="1" dirty="0" smtClean="0"/>
              <a:t>	Tanılama</a:t>
            </a:r>
            <a:r>
              <a:rPr lang="tr-TR" b="1" dirty="0"/>
              <a:t> </a:t>
            </a:r>
            <a:r>
              <a:rPr lang="tr-TR" b="1" dirty="0" smtClean="0"/>
              <a:t>Sürecinde</a:t>
            </a:r>
            <a:r>
              <a:rPr lang="tr-TR" b="1" dirty="0"/>
              <a:t> </a:t>
            </a:r>
            <a:r>
              <a:rPr lang="tr-TR" b="1" dirty="0" smtClean="0"/>
              <a:t>Okul</a:t>
            </a:r>
            <a:r>
              <a:rPr lang="tr-TR" b="1" dirty="0"/>
              <a:t> </a:t>
            </a:r>
            <a:r>
              <a:rPr lang="tr-TR" b="1" dirty="0" smtClean="0"/>
              <a:t>Yönetiminin</a:t>
            </a:r>
            <a:r>
              <a:rPr lang="tr-TR" b="1" dirty="0"/>
              <a:t> </a:t>
            </a:r>
            <a:r>
              <a:rPr lang="tr-TR" b="1" dirty="0" smtClean="0"/>
              <a:t>Görevleri </a:t>
            </a:r>
            <a:r>
              <a:rPr lang="tr-TR" b="1" dirty="0"/>
              <a:t>Nelerdir?</a:t>
            </a:r>
          </a:p>
          <a:p>
            <a:pPr lvl="1"/>
            <a:r>
              <a:rPr lang="tr-TR" dirty="0" err="1"/>
              <a:t>Öǧrenciye</a:t>
            </a:r>
            <a:r>
              <a:rPr lang="tr-TR" dirty="0"/>
              <a:t> ilişkin hizmetleri planlar, </a:t>
            </a:r>
            <a:r>
              <a:rPr lang="tr-TR" dirty="0" err="1"/>
              <a:t>işbirliǧine</a:t>
            </a:r>
            <a:r>
              <a:rPr lang="tr-TR" dirty="0"/>
              <a:t> yönelik gerekli tedbirleri alır.</a:t>
            </a:r>
          </a:p>
          <a:p>
            <a:pPr lvl="1"/>
            <a:r>
              <a:rPr lang="tr-TR" dirty="0" err="1"/>
              <a:t>Ihtiyaç</a:t>
            </a:r>
            <a:r>
              <a:rPr lang="tr-TR" dirty="0"/>
              <a:t> duyulan araç gereci temin eder.</a:t>
            </a:r>
          </a:p>
          <a:p>
            <a:pPr lvl="1"/>
            <a:r>
              <a:rPr lang="tr-TR" dirty="0" err="1"/>
              <a:t>Öǧrencinin</a:t>
            </a:r>
            <a:r>
              <a:rPr lang="tr-TR" dirty="0"/>
              <a:t> ihtiyaçları </a:t>
            </a:r>
            <a:r>
              <a:rPr lang="tr-TR" dirty="0" err="1"/>
              <a:t>doǧrultusunda</a:t>
            </a:r>
            <a:r>
              <a:rPr lang="tr-TR" dirty="0"/>
              <a:t> okul içerisinde düzenlemeler yapar.</a:t>
            </a:r>
          </a:p>
          <a:p>
            <a:pPr lvl="1"/>
            <a:r>
              <a:rPr lang="tr-TR" dirty="0" err="1"/>
              <a:t>Öǧrencinin</a:t>
            </a:r>
            <a:r>
              <a:rPr lang="tr-TR" dirty="0"/>
              <a:t> </a:t>
            </a:r>
            <a:r>
              <a:rPr lang="tr-TR" dirty="0" err="1"/>
              <a:t>eǧitsel</a:t>
            </a:r>
            <a:r>
              <a:rPr lang="tr-TR" dirty="0"/>
              <a:t> </a:t>
            </a:r>
            <a:r>
              <a:rPr lang="tr-TR" dirty="0" err="1"/>
              <a:t>deǧerlendirme</a:t>
            </a:r>
            <a:r>
              <a:rPr lang="tr-TR" dirty="0"/>
              <a:t> ve tanılamasının yapılabilmesi için </a:t>
            </a:r>
            <a:r>
              <a:rPr lang="tr-TR" dirty="0" err="1"/>
              <a:t>eǧitsel</a:t>
            </a:r>
            <a:r>
              <a:rPr lang="tr-TR" dirty="0"/>
              <a:t> </a:t>
            </a:r>
            <a:r>
              <a:rPr lang="tr-TR" dirty="0" err="1"/>
              <a:t>deǧerlendirme</a:t>
            </a:r>
            <a:r>
              <a:rPr lang="tr-TR" dirty="0"/>
              <a:t> </a:t>
            </a:r>
            <a:r>
              <a:rPr lang="tr-TR" dirty="0" err="1"/>
              <a:t>isteǧi</a:t>
            </a:r>
            <a:r>
              <a:rPr lang="tr-TR" dirty="0"/>
              <a:t> formunu, RAM’lar bünyesinde oluşturulan özel </a:t>
            </a:r>
            <a:r>
              <a:rPr lang="tr-TR" dirty="0" err="1"/>
              <a:t>eǧitim</a:t>
            </a:r>
            <a:r>
              <a:rPr lang="tr-TR" dirty="0"/>
              <a:t> </a:t>
            </a:r>
            <a:r>
              <a:rPr lang="tr-TR" dirty="0" err="1"/>
              <a:t>deǧerlendirme</a:t>
            </a:r>
            <a:r>
              <a:rPr lang="tr-TR" dirty="0"/>
              <a:t> kuruluna resmi yazı ile gönderir.</a:t>
            </a:r>
          </a:p>
          <a:p>
            <a:endParaRPr lang="tr-TR" dirty="0"/>
          </a:p>
        </p:txBody>
      </p:sp>
    </p:spTree>
    <p:extLst>
      <p:ext uri="{BB962C8B-B14F-4D97-AF65-F5344CB8AC3E}">
        <p14:creationId xmlns:p14="http://schemas.microsoft.com/office/powerpoint/2010/main" val="23936201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213</TotalTime>
  <Words>1543</Words>
  <Application>Microsoft Office PowerPoint</Application>
  <PresentationFormat>Geniş ekran</PresentationFormat>
  <Paragraphs>164</Paragraphs>
  <Slides>35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35</vt:i4>
      </vt:variant>
    </vt:vector>
  </HeadingPairs>
  <TitlesOfParts>
    <vt:vector size="40" baseType="lpstr">
      <vt:lpstr>Arial</vt:lpstr>
      <vt:lpstr>Calibri</vt:lpstr>
      <vt:lpstr>Calibri Light</vt:lpstr>
      <vt:lpstr>DejaVu Serif</vt:lpstr>
      <vt:lpstr>Office Teması</vt:lpstr>
      <vt:lpstr>  Özel Gereksinimli öğrenciler ve Akademik Başarı</vt:lpstr>
      <vt:lpstr>PowerPoint Sunusu</vt:lpstr>
      <vt:lpstr>PowerPoint Sunusu</vt:lpstr>
      <vt:lpstr>PowerPoint Sunusu</vt:lpstr>
      <vt:lpstr>PowerPoint Sunusu</vt:lpstr>
      <vt:lpstr>PowerPoint Sunusu</vt:lpstr>
      <vt:lpstr> Okulun rehberlik ve psikolojik danışma servisini konu ile ilgili bilgilendirerek, önerilerine başvurur. </vt:lpstr>
      <vt:lpstr>PowerPoint Sunusu</vt:lpstr>
      <vt:lpstr>PowerPoint Sunusu</vt:lpstr>
      <vt:lpstr>PowerPoint Sunusu</vt:lpstr>
      <vt:lpstr>PowerPoint Sunusu</vt:lpstr>
      <vt:lpstr>PowerPoint Sunusu</vt:lpstr>
      <vt:lpstr>KAYNAŞTIRMA NEDİR</vt:lpstr>
      <vt:lpstr>KAYNAŞTIRMA NEDİR,ENGELLİ BİREYLER İÇİN GEREKLİ MİDİR</vt:lpstr>
      <vt:lpstr>PowerPoint Sunusu</vt:lpstr>
      <vt:lpstr>PowerPoint Sunusu</vt:lpstr>
      <vt:lpstr>PowerPoint Sunusu</vt:lpstr>
      <vt:lpstr>KAYNAŞTIRMA YOLUYLA EĞİTİMİN YARARLARI</vt:lpstr>
      <vt:lpstr>PowerPoint Sunusu</vt:lpstr>
      <vt:lpstr>PowerPoint Sunusu</vt:lpstr>
      <vt:lpstr>PowerPoint Sunusu</vt:lpstr>
      <vt:lpstr>DESTEK EĞİTİM ODASI</vt:lpstr>
      <vt:lpstr>PowerPoint Sunusu</vt:lpstr>
      <vt:lpstr>KAYNAŞTIRMA EĞİTİMİ ALAN ÖĞRENCİNİN BAŞARISI NASIL DEĞERLENDİRİLİR.</vt:lpstr>
      <vt:lpstr>PowerPoint Sunusu</vt:lpstr>
      <vt:lpstr>BEP</vt:lpstr>
      <vt:lpstr>PowerPoint Sunusu</vt:lpstr>
      <vt:lpstr>PowerPoint Sunusu</vt:lpstr>
      <vt:lpstr>PowerPoint Sunusu</vt:lpstr>
      <vt:lpstr>PowerPoint Sunusu</vt:lpstr>
      <vt:lpstr>PowerPoint Sunusu</vt:lpstr>
      <vt:lpstr>BEP NASIL HAZIRLANIR </vt:lpstr>
      <vt:lpstr>PowerPoint Sunusu</vt:lpstr>
      <vt:lpstr>ÖĞRENCİNİN EĞİTSEL PERFORMANS DÜZEYİ NASIL BELİRLENİR</vt:lpstr>
      <vt:lpstr>BEP İN İZLENMESİ,DEĞERLENDİRİLMESİ VE AİLENİN BİLGİLENDİRİLMESİ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gereksinimli öğrencilerin akademik başarılarını arttırma</dc:title>
  <dc:creator>hp</dc:creator>
  <cp:lastModifiedBy>hp</cp:lastModifiedBy>
  <cp:revision>78</cp:revision>
  <dcterms:created xsi:type="dcterms:W3CDTF">2022-08-15T07:45:09Z</dcterms:created>
  <dcterms:modified xsi:type="dcterms:W3CDTF">2022-08-16T10:31:20Z</dcterms:modified>
</cp:coreProperties>
</file>