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57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87" r:id="rId10"/>
    <p:sldId id="286" r:id="rId11"/>
    <p:sldId id="269" r:id="rId12"/>
    <p:sldId id="270" r:id="rId13"/>
    <p:sldId id="271" r:id="rId14"/>
    <p:sldId id="272" r:id="rId15"/>
    <p:sldId id="274" r:id="rId16"/>
    <p:sldId id="284" r:id="rId17"/>
    <p:sldId id="288" r:id="rId18"/>
    <p:sldId id="285" r:id="rId19"/>
    <p:sldId id="276" r:id="rId20"/>
    <p:sldId id="277" r:id="rId21"/>
    <p:sldId id="275" r:id="rId22"/>
    <p:sldId id="273" r:id="rId23"/>
    <p:sldId id="267" r:id="rId24"/>
    <p:sldId id="268" r:id="rId25"/>
    <p:sldId id="266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34"/>
  <c:chart>
    <c:title>
      <c:tx>
        <c:rich>
          <a:bodyPr/>
          <a:lstStyle/>
          <a:p>
            <a:pPr>
              <a:defRPr/>
            </a:pPr>
            <a:r>
              <a:rPr lang="tr-TR" dirty="0"/>
              <a:t>Yerleştirme</a:t>
            </a:r>
            <a:r>
              <a:rPr lang="tr-TR" baseline="0" dirty="0"/>
              <a:t> Puanı Hesaplama</a:t>
            </a:r>
            <a:endParaRPr lang="en-U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D9B-4853-877C-3569AFBF1AFD}"/>
              </c:ext>
            </c:extLst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9B-4853-877C-3569AFBF1AFD}"/>
            </c:ext>
          </c:extLst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tr-TR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988607-6B06-4EAD-B3B8-A8AF4F4CF7C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20D97C3-C817-400F-A455-75B80D9F2C96}">
      <dgm:prSet custT="1"/>
      <dgm:spPr/>
      <dgm:t>
        <a:bodyPr/>
        <a:lstStyle/>
        <a:p>
          <a:pPr rtl="0"/>
          <a:r>
            <a:rPr lang="tr-TR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E</a:t>
          </a:r>
        </a:p>
        <a:p>
          <a:pPr rtl="0"/>
          <a:r>
            <a:rPr lang="tr-TR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REHBERLİK</a:t>
          </a:r>
          <a:endParaRPr lang="tr-TR" sz="3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5A47223-D698-4543-91AE-D270510E8E12}" type="parTrans" cxnId="{399F0F6D-F458-44C2-8E98-9F92D3F70F64}">
      <dgm:prSet/>
      <dgm:spPr/>
      <dgm:t>
        <a:bodyPr/>
        <a:lstStyle/>
        <a:p>
          <a:endParaRPr lang="tr-TR"/>
        </a:p>
      </dgm:t>
    </dgm:pt>
    <dgm:pt modelId="{55DD0C6E-CDD3-4390-AF3D-1E208061F7F5}" type="sibTrans" cxnId="{399F0F6D-F458-44C2-8E98-9F92D3F70F64}">
      <dgm:prSet/>
      <dgm:spPr/>
      <dgm:t>
        <a:bodyPr/>
        <a:lstStyle/>
        <a:p>
          <a:endParaRPr lang="tr-TR"/>
        </a:p>
      </dgm:t>
    </dgm:pt>
    <dgm:pt modelId="{681B77BA-6DFD-43B8-BCCF-7B8EAC9E7C4B}" type="pres">
      <dgm:prSet presAssocID="{04988607-6B06-4EAD-B3B8-A8AF4F4CF7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C329117-3570-4EE1-9C16-25ED48D31236}" type="pres">
      <dgm:prSet presAssocID="{A20D97C3-C817-400F-A455-75B80D9F2C96}" presName="linNode" presStyleCnt="0"/>
      <dgm:spPr/>
    </dgm:pt>
    <dgm:pt modelId="{9819CD33-372C-40D2-9F58-AD27B759250C}" type="pres">
      <dgm:prSet presAssocID="{A20D97C3-C817-400F-A455-75B80D9F2C96}" presName="parentText" presStyleLbl="node1" presStyleIdx="0" presStyleCnt="1" custScaleX="140132" custScaleY="100098" custLinFactNeighborX="47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C2DCC99-3A67-45D9-B4A1-7E221321C297}" type="presOf" srcId="{04988607-6B06-4EAD-B3B8-A8AF4F4CF7CD}" destId="{681B77BA-6DFD-43B8-BCCF-7B8EAC9E7C4B}" srcOrd="0" destOrd="0" presId="urn:microsoft.com/office/officeart/2005/8/layout/vList5"/>
    <dgm:cxn modelId="{399F0F6D-F458-44C2-8E98-9F92D3F70F64}" srcId="{04988607-6B06-4EAD-B3B8-A8AF4F4CF7CD}" destId="{A20D97C3-C817-400F-A455-75B80D9F2C96}" srcOrd="0" destOrd="0" parTransId="{95A47223-D698-4543-91AE-D270510E8E12}" sibTransId="{55DD0C6E-CDD3-4390-AF3D-1E208061F7F5}"/>
    <dgm:cxn modelId="{F5582B40-074F-43DE-B447-B1D81CE2F2F2}" type="presOf" srcId="{A20D97C3-C817-400F-A455-75B80D9F2C96}" destId="{9819CD33-372C-40D2-9F58-AD27B759250C}" srcOrd="0" destOrd="0" presId="urn:microsoft.com/office/officeart/2005/8/layout/vList5"/>
    <dgm:cxn modelId="{DE9BEB52-D967-4ED4-8E67-5A8B43C24FBB}" type="presParOf" srcId="{681B77BA-6DFD-43B8-BCCF-7B8EAC9E7C4B}" destId="{AC329117-3570-4EE1-9C16-25ED48D31236}" srcOrd="0" destOrd="0" presId="urn:microsoft.com/office/officeart/2005/8/layout/vList5"/>
    <dgm:cxn modelId="{888EB4F8-0A67-4DEE-80F0-5697F8FEA8FB}" type="presParOf" srcId="{AC329117-3570-4EE1-9C16-25ED48D31236}" destId="{9819CD33-372C-40D2-9F58-AD27B759250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E31806-4C39-47E9-86CD-EB79EB42819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0CF76-2E9B-4ABD-8869-01A7019BEA4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2D9DAB7-33BA-4ECF-AF6D-AEF3F83A29C3}" type="parTrans" cxnId="{259337CF-0B3D-4653-BF20-9BBF13397099}">
      <dgm:prSet/>
      <dgm:spPr/>
      <dgm:t>
        <a:bodyPr/>
        <a:lstStyle/>
        <a:p>
          <a:endParaRPr lang="en-US"/>
        </a:p>
      </dgm:t>
    </dgm:pt>
    <dgm:pt modelId="{BF361921-843B-43C3-8BFD-06F47DC934C8}" type="sibTrans" cxnId="{259337CF-0B3D-4653-BF20-9BBF13397099}">
      <dgm:prSet/>
      <dgm:spPr/>
      <dgm:t>
        <a:bodyPr/>
        <a:lstStyle/>
        <a:p>
          <a:endParaRPr lang="en-US"/>
        </a:p>
      </dgm:t>
    </dgm:pt>
    <dgm:pt modelId="{174D340A-1DBC-4736-BABC-8C6CC8D6F87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4C81AD53-E29A-4AED-80FA-DD4A3DDAB7E0}" type="parTrans" cxnId="{7538B1CC-5847-43B8-9A08-FA49C0CA2780}">
      <dgm:prSet/>
      <dgm:spPr/>
      <dgm:t>
        <a:bodyPr/>
        <a:lstStyle/>
        <a:p>
          <a:endParaRPr lang="en-US"/>
        </a:p>
      </dgm:t>
    </dgm:pt>
    <dgm:pt modelId="{A4CFFA0E-3AC9-4CCB-9410-52A2AF965A84}" type="sibTrans" cxnId="{7538B1CC-5847-43B8-9A08-FA49C0CA2780}">
      <dgm:prSet/>
      <dgm:spPr/>
      <dgm:t>
        <a:bodyPr/>
        <a:lstStyle/>
        <a:p>
          <a:endParaRPr lang="en-US"/>
        </a:p>
      </dgm:t>
    </dgm:pt>
    <dgm:pt modelId="{E3D04C11-D947-413A-81DE-00EA3CDDBDC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DC136269-3770-4A26-AF2F-2407BB0BC66F}" type="parTrans" cxnId="{6706A0DF-4548-41C6-98A4-E2ACD724745C}">
      <dgm:prSet/>
      <dgm:spPr/>
      <dgm:t>
        <a:bodyPr/>
        <a:lstStyle/>
        <a:p>
          <a:endParaRPr lang="en-US"/>
        </a:p>
      </dgm:t>
    </dgm:pt>
    <dgm:pt modelId="{8B01525C-1C25-422A-9CDA-D5E5125CD10F}" type="sibTrans" cxnId="{6706A0DF-4548-41C6-98A4-E2ACD724745C}">
      <dgm:prSet/>
      <dgm:spPr/>
      <dgm:t>
        <a:bodyPr/>
        <a:lstStyle/>
        <a:p>
          <a:endParaRPr lang="en-US"/>
        </a:p>
      </dgm:t>
    </dgm:pt>
    <dgm:pt modelId="{7641BBE5-612A-40BB-A13C-4DAE4A9171D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270BDABB-B31F-4AB0-BA3F-763E8F292D86}" type="parTrans" cxnId="{9EC50658-4684-4563-BE4B-FEE40872A7F7}">
      <dgm:prSet/>
      <dgm:spPr/>
      <dgm:t>
        <a:bodyPr/>
        <a:lstStyle/>
        <a:p>
          <a:endParaRPr lang="en-US"/>
        </a:p>
      </dgm:t>
    </dgm:pt>
    <dgm:pt modelId="{8147E180-0DA6-4525-AB32-BBDF083011A7}" type="sibTrans" cxnId="{9EC50658-4684-4563-BE4B-FEE40872A7F7}">
      <dgm:prSet/>
      <dgm:spPr/>
      <dgm:t>
        <a:bodyPr/>
        <a:lstStyle/>
        <a:p>
          <a:endParaRPr lang="en-US"/>
        </a:p>
      </dgm:t>
    </dgm:pt>
    <dgm:pt modelId="{BD597720-48F2-4493-9787-D93083094F60}" type="pres">
      <dgm:prSet presAssocID="{FCE31806-4C39-47E9-86CD-EB79EB42819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FF0B515-76B9-4690-997E-45E35FBDA025}" type="pres">
      <dgm:prSet presAssocID="{FCE31806-4C39-47E9-86CD-EB79EB428192}" presName="axisShape" presStyleLbl="bgShp" presStyleIdx="0" presStyleCnt="1"/>
      <dgm:spPr>
        <a:solidFill>
          <a:schemeClr val="tx2">
            <a:lumMod val="50000"/>
          </a:schemeClr>
        </a:solidFill>
      </dgm:spPr>
    </dgm:pt>
    <dgm:pt modelId="{94A907CC-C31D-428C-84CB-700D98D98B03}" type="pres">
      <dgm:prSet presAssocID="{FCE31806-4C39-47E9-86CD-EB79EB42819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70D4E5-842E-4B81-A8DC-8EC1C6AE1260}" type="pres">
      <dgm:prSet presAssocID="{FCE31806-4C39-47E9-86CD-EB79EB42819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7A9869-D62A-44DC-8BF6-C3ACD0D47DB8}" type="pres">
      <dgm:prSet presAssocID="{FCE31806-4C39-47E9-86CD-EB79EB42819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388FE3-A1C0-4302-BF45-7642169EC0D5}" type="pres">
      <dgm:prSet presAssocID="{FCE31806-4C39-47E9-86CD-EB79EB42819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3F031E5-BFAE-4C35-8A95-2D358DE3727F}" type="presOf" srcId="{7641BBE5-612A-40BB-A13C-4DAE4A9171DC}" destId="{30388FE3-A1C0-4302-BF45-7642169EC0D5}" srcOrd="0" destOrd="0" presId="urn:microsoft.com/office/officeart/2005/8/layout/matrix2"/>
    <dgm:cxn modelId="{259337CF-0B3D-4653-BF20-9BBF13397099}" srcId="{FCE31806-4C39-47E9-86CD-EB79EB428192}" destId="{BCB0CF76-2E9B-4ABD-8869-01A7019BEA46}" srcOrd="0" destOrd="0" parTransId="{12D9DAB7-33BA-4ECF-AF6D-AEF3F83A29C3}" sibTransId="{BF361921-843B-43C3-8BFD-06F47DC934C8}"/>
    <dgm:cxn modelId="{9EC50658-4684-4563-BE4B-FEE40872A7F7}" srcId="{FCE31806-4C39-47E9-86CD-EB79EB428192}" destId="{7641BBE5-612A-40BB-A13C-4DAE4A9171DC}" srcOrd="3" destOrd="0" parTransId="{270BDABB-B31F-4AB0-BA3F-763E8F292D86}" sibTransId="{8147E180-0DA6-4525-AB32-BBDF083011A7}"/>
    <dgm:cxn modelId="{C873737C-1B57-4386-BA93-1FAAC78C0B0E}" type="presOf" srcId="{E3D04C11-D947-413A-81DE-00EA3CDDBDC2}" destId="{7F7A9869-D62A-44DC-8BF6-C3ACD0D47DB8}" srcOrd="0" destOrd="0" presId="urn:microsoft.com/office/officeart/2005/8/layout/matrix2"/>
    <dgm:cxn modelId="{7538B1CC-5847-43B8-9A08-FA49C0CA2780}" srcId="{FCE31806-4C39-47E9-86CD-EB79EB428192}" destId="{174D340A-1DBC-4736-BABC-8C6CC8D6F878}" srcOrd="1" destOrd="0" parTransId="{4C81AD53-E29A-4AED-80FA-DD4A3DDAB7E0}" sibTransId="{A4CFFA0E-3AC9-4CCB-9410-52A2AF965A84}"/>
    <dgm:cxn modelId="{F38F9F0B-6034-4531-A6CC-6BE012612CCB}" type="presOf" srcId="{BCB0CF76-2E9B-4ABD-8869-01A7019BEA46}" destId="{94A907CC-C31D-428C-84CB-700D98D98B03}" srcOrd="0" destOrd="0" presId="urn:microsoft.com/office/officeart/2005/8/layout/matrix2"/>
    <dgm:cxn modelId="{7262A79D-1CEA-4F0A-95D1-ED1B134046DB}" type="presOf" srcId="{FCE31806-4C39-47E9-86CD-EB79EB428192}" destId="{BD597720-48F2-4493-9787-D93083094F60}" srcOrd="0" destOrd="0" presId="urn:microsoft.com/office/officeart/2005/8/layout/matrix2"/>
    <dgm:cxn modelId="{6706A0DF-4548-41C6-98A4-E2ACD724745C}" srcId="{FCE31806-4C39-47E9-86CD-EB79EB428192}" destId="{E3D04C11-D947-413A-81DE-00EA3CDDBDC2}" srcOrd="2" destOrd="0" parTransId="{DC136269-3770-4A26-AF2F-2407BB0BC66F}" sibTransId="{8B01525C-1C25-422A-9CDA-D5E5125CD10F}"/>
    <dgm:cxn modelId="{2C2A37B1-7DB4-40A7-9FAC-128A22583C86}" type="presOf" srcId="{174D340A-1DBC-4736-BABC-8C6CC8D6F878}" destId="{5D70D4E5-842E-4B81-A8DC-8EC1C6AE1260}" srcOrd="0" destOrd="0" presId="urn:microsoft.com/office/officeart/2005/8/layout/matrix2"/>
    <dgm:cxn modelId="{D69B3599-5147-4617-A2B8-32EAE5F6EF0E}" type="presParOf" srcId="{BD597720-48F2-4493-9787-D93083094F60}" destId="{9FF0B515-76B9-4690-997E-45E35FBDA025}" srcOrd="0" destOrd="0" presId="urn:microsoft.com/office/officeart/2005/8/layout/matrix2"/>
    <dgm:cxn modelId="{17C59B6E-F47C-40F3-80D8-F3E8A1A65421}" type="presParOf" srcId="{BD597720-48F2-4493-9787-D93083094F60}" destId="{94A907CC-C31D-428C-84CB-700D98D98B03}" srcOrd="1" destOrd="0" presId="urn:microsoft.com/office/officeart/2005/8/layout/matrix2"/>
    <dgm:cxn modelId="{2D383D5E-730C-4BD1-81F4-0A77288D6554}" type="presParOf" srcId="{BD597720-48F2-4493-9787-D93083094F60}" destId="{5D70D4E5-842E-4B81-A8DC-8EC1C6AE1260}" srcOrd="2" destOrd="0" presId="urn:microsoft.com/office/officeart/2005/8/layout/matrix2"/>
    <dgm:cxn modelId="{E3403513-DD94-4162-9EDE-0909C095C91A}" type="presParOf" srcId="{BD597720-48F2-4493-9787-D93083094F60}" destId="{7F7A9869-D62A-44DC-8BF6-C3ACD0D47DB8}" srcOrd="3" destOrd="0" presId="urn:microsoft.com/office/officeart/2005/8/layout/matrix2"/>
    <dgm:cxn modelId="{E8244FFD-AB50-4EF1-BEC6-B458BDC477C2}" type="presParOf" srcId="{BD597720-48F2-4493-9787-D93083094F60}" destId="{30388FE3-A1C0-4302-BF45-7642169EC0D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19CD33-372C-40D2-9F58-AD27B759250C}">
      <dsp:nvSpPr>
        <dsp:cNvPr id="0" name=""/>
        <dsp:cNvSpPr/>
      </dsp:nvSpPr>
      <dsp:spPr>
        <a:xfrm>
          <a:off x="1940761" y="1044"/>
          <a:ext cx="3917153" cy="2141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E</a:t>
          </a:r>
        </a:p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REHBERLİK</a:t>
          </a:r>
          <a:endParaRPr lang="tr-TR" sz="36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940761" y="1044"/>
        <a:ext cx="3917153" cy="21410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F0B515-76B9-4690-997E-45E35FBDA025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07CC-C31D-428C-84CB-700D98D98B03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1280160" y="264160"/>
        <a:ext cx="1625600" cy="1625600"/>
      </dsp:txXfrm>
    </dsp:sp>
    <dsp:sp modelId="{5D70D4E5-842E-4B81-A8DC-8EC1C6AE1260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2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3190240" y="264160"/>
        <a:ext cx="1625600" cy="1625600"/>
      </dsp:txXfrm>
    </dsp:sp>
    <dsp:sp modelId="{7F7A9869-D62A-44DC-8BF6-C3ACD0D47DB8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3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1280160" y="2174240"/>
        <a:ext cx="1625600" cy="1625600"/>
      </dsp:txXfrm>
    </dsp:sp>
    <dsp:sp modelId="{30388FE3-A1C0-4302-BF45-7642169EC0D5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5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3190240" y="2174240"/>
        <a:ext cx="1625600" cy="162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0.09286</cdr:x>
      <cdr:y>0.36047</cdr:y>
    </cdr:from>
    <cdr:to>
      <cdr:x>0.25649</cdr:x>
      <cdr:y>0.51534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66057" y="1464954"/>
          <a:ext cx="997528" cy="62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/>
            <a:t>II. </a:t>
          </a:r>
          <a:r>
            <a:rPr lang="tr-TR" sz="1600" b="1" dirty="0"/>
            <a:t>OTURUM</a:t>
          </a:r>
          <a:endParaRPr lang="tr-TR" b="1" dirty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0.11429</cdr:x>
      <cdr:y>0.49781</cdr:y>
    </cdr:from>
    <cdr:to>
      <cdr:x>0.34026</cdr:x>
      <cdr:y>0.64099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96685" y="2023093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/>
            <a:t>% 60</a:t>
          </a:r>
        </a:p>
      </cdr:txBody>
    </cdr:sp>
  </cdr:relSizeAnchor>
  <cdr:relSizeAnchor xmlns:cdr="http://schemas.openxmlformats.org/drawingml/2006/chartDrawing">
    <cdr:from>
      <cdr:x>0.34023</cdr:x>
      <cdr:y>0.32149</cdr:y>
    </cdr:from>
    <cdr:to>
      <cdr:x>0.50386</cdr:x>
      <cdr:y>0.47636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482337" y="1437186"/>
          <a:ext cx="1193917" cy="69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/>
            <a:t>I. </a:t>
          </a:r>
          <a:r>
            <a:rPr lang="tr-TR" sz="1600" b="1" dirty="0"/>
            <a:t>OTURUM</a:t>
          </a:r>
          <a:endParaRPr lang="tr-TR" b="1" dirty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0.42078</cdr:x>
      <cdr:y>0.41786</cdr:y>
    </cdr:from>
    <cdr:to>
      <cdr:x>0.64675</cdr:x>
      <cdr:y>0.56104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2565070" y="1698171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/>
            <a:t>% 40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B926B-559E-4219-8F14-97A79947C2B2}" type="datetimeFigureOut">
              <a:rPr lang="tr-TR" smtClean="0"/>
              <a:pPr/>
              <a:t>16.09.2022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8B90B-ED56-4789-A031-7C8130B2E59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E9A8-70B0-4954-948D-310650AFCD57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75459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Yuvarlatılmış Dikdörtgen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0" name="19 Alt Başlık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16.09.2022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16.09.2022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16.09.2022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16.09.2022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Yuvarlatılmış Dikdörtgen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16.09.2022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16.09.2022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16.09.2022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16.09.2022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16.09.2022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16.09.2022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Tek Köşesi Yuvarlatılmış Dikdörtgen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16.09.2022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Yuvarlatılmış Dikdörtgen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Başlık Yer Tutucusu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16.09.2022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is.osym.gov.t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5400" dirty="0" smtClean="0"/>
              <a:t>YKS </a:t>
            </a:r>
            <a:r>
              <a:rPr lang="tr-TR" sz="5400" dirty="0" smtClean="0">
                <a:solidFill>
                  <a:srgbClr val="FF0000"/>
                </a:solidFill>
              </a:rPr>
              <a:t>2023</a:t>
            </a:r>
            <a:r>
              <a:rPr lang="tr-TR" sz="5400" dirty="0" smtClean="0"/>
              <a:t> TANITIM SUNUSU</a:t>
            </a:r>
            <a:endParaRPr lang="tr-TR" sz="5400" dirty="0"/>
          </a:p>
        </p:txBody>
      </p:sp>
      <p:graphicFrame>
        <p:nvGraphicFramePr>
          <p:cNvPr id="5" name="4 Diyagram"/>
          <p:cNvGraphicFramePr/>
          <p:nvPr/>
        </p:nvGraphicFramePr>
        <p:xfrm>
          <a:off x="857224" y="3857628"/>
          <a:ext cx="7772400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Oval"/>
          <p:cNvSpPr/>
          <p:nvPr/>
        </p:nvSpPr>
        <p:spPr>
          <a:xfrm>
            <a:off x="4286248" y="3929066"/>
            <a:ext cx="1000132" cy="1143008"/>
          </a:xfrm>
          <a:prstGeom prst="ellips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 smtClean="0">
                <a:solidFill>
                  <a:schemeClr val="tx1"/>
                </a:solidFill>
              </a:rPr>
              <a:t>E</a:t>
            </a:r>
            <a:endParaRPr lang="tr-TR" sz="6000" dirty="0">
              <a:solidFill>
                <a:schemeClr val="tx1"/>
              </a:solidFill>
            </a:endParaRPr>
          </a:p>
        </p:txBody>
      </p:sp>
      <p:pic>
        <p:nvPicPr>
          <p:cNvPr id="9" name="8 Resim" descr="ÖSYM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500042"/>
            <a:ext cx="2544705" cy="1255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8" name="Picture 4" descr="C:\Users\2016m\Desktop\yks-sunumu-2021-son (1)_Sayfa_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800205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600"/>
          </a:p>
        </p:txBody>
      </p:sp>
      <p:pic>
        <p:nvPicPr>
          <p:cNvPr id="4" name="3 İçerik Yer Tutucusu" descr="yks-soru-sayil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4711" y="905654"/>
            <a:ext cx="5214910" cy="5797969"/>
          </a:xfrm>
        </p:spPr>
      </p:pic>
      <p:sp>
        <p:nvSpPr>
          <p:cNvPr id="5" name="TextBox 4"/>
          <p:cNvSpPr txBox="1"/>
          <p:nvPr/>
        </p:nvSpPr>
        <p:spPr>
          <a:xfrm>
            <a:off x="-166254" y="-712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 2. 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oturum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66" y="445781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249380" y="1167124"/>
            <a:ext cx="1745676" cy="163545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</a:p>
        </p:txBody>
      </p:sp>
      <p:sp>
        <p:nvSpPr>
          <p:cNvPr id="9" name="8 Oval"/>
          <p:cNvSpPr/>
          <p:nvPr/>
        </p:nvSpPr>
        <p:spPr>
          <a:xfrm>
            <a:off x="1969324" y="4035631"/>
            <a:ext cx="1308266" cy="1332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</a:p>
          <a:p>
            <a:pPr algn="ctr"/>
            <a:r>
              <a:rPr lang="tr-TR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</a:t>
            </a:r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" name="9 Resim" descr="forum_eylemce_clock_8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819" y="3813262"/>
            <a:ext cx="1760612" cy="1772508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983181" y="1520041"/>
            <a:ext cx="1306286" cy="12469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160</a:t>
            </a: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636624" y="6335086"/>
            <a:ext cx="3086100" cy="365125"/>
          </a:xfrm>
        </p:spPr>
        <p:txBody>
          <a:bodyPr/>
          <a:lstStyle/>
          <a:p>
            <a:r>
              <a:rPr lang="en-US" b="1" dirty="0"/>
              <a:t>www.rehberlikservisim.com</a:t>
            </a: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06056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104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DİL SINAVI</a:t>
            </a:r>
            <a:endParaRPr lang="tr-TR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SAYISI VE SINAV SÜRESİ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11 Resim" descr="foreign-langu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3608"/>
            <a:ext cx="3133061" cy="3133061"/>
          </a:xfrm>
          <a:prstGeom prst="rect">
            <a:avLst/>
          </a:prstGeom>
        </p:spPr>
      </p:pic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2" name="Grup 4"/>
          <p:cNvGrpSpPr/>
          <p:nvPr/>
        </p:nvGrpSpPr>
        <p:grpSpPr>
          <a:xfrm>
            <a:off x="3391786" y="2197505"/>
            <a:ext cx="4008474" cy="871870"/>
            <a:chOff x="3391786" y="2197505"/>
            <a:chExt cx="4008474" cy="871870"/>
          </a:xfrm>
        </p:grpSpPr>
        <p:sp>
          <p:nvSpPr>
            <p:cNvPr id="19" name="18 Yuvarlatılmış Dikdörtgen"/>
            <p:cNvSpPr/>
            <p:nvPr/>
          </p:nvSpPr>
          <p:spPr>
            <a:xfrm>
              <a:off x="3391786" y="2197505"/>
              <a:ext cx="4008474" cy="8718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/>
                <a:t>Soru Sayısı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145620" y="2229403"/>
              <a:ext cx="1117304" cy="83997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400" b="1" dirty="0"/>
                <a:t>80</a:t>
              </a:r>
            </a:p>
          </p:txBody>
        </p:sp>
      </p:grpSp>
      <p:grpSp>
        <p:nvGrpSpPr>
          <p:cNvPr id="3" name="Grup 5"/>
          <p:cNvGrpSpPr/>
          <p:nvPr/>
        </p:nvGrpSpPr>
        <p:grpSpPr>
          <a:xfrm>
            <a:off x="3391786" y="3661145"/>
            <a:ext cx="4646428" cy="873752"/>
            <a:chOff x="3391786" y="3661145"/>
            <a:chExt cx="4646428" cy="873752"/>
          </a:xfrm>
        </p:grpSpPr>
        <p:sp>
          <p:nvSpPr>
            <p:cNvPr id="21" name="20 Yuvarlatılmış Dikdörtgen"/>
            <p:cNvSpPr/>
            <p:nvPr/>
          </p:nvSpPr>
          <p:spPr>
            <a:xfrm>
              <a:off x="3391786" y="3661145"/>
              <a:ext cx="4646428" cy="87187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/>
                <a:t>Sınav Süresi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6583325" y="3661145"/>
              <a:ext cx="1316666" cy="87375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400" b="1" dirty="0"/>
                <a:t>120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4" y="2845190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64" y="3771186"/>
            <a:ext cx="22860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4576" y="2714322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574" y="3629890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4573" y="4545458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-163902" y="14116"/>
            <a:ext cx="9144000" cy="1077218"/>
            <a:chOff x="-218536" y="-1183706"/>
            <a:chExt cx="12192000" cy="1436291"/>
          </a:xfrm>
        </p:grpSpPr>
        <p:sp>
          <p:nvSpPr>
            <p:cNvPr id="22" name="TextBox 4"/>
            <p:cNvSpPr txBox="1"/>
            <p:nvPr/>
          </p:nvSpPr>
          <p:spPr>
            <a:xfrm>
              <a:off x="-218536" y="-1183706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bas Neue" panose="020B0606020202050201" pitchFamily="34" charset="0"/>
                </a:rPr>
                <a:t>PUAN HESAPLAMA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59" y="5242549"/>
            <a:ext cx="228600" cy="228600"/>
          </a:xfrm>
          <a:prstGeom prst="rect">
            <a:avLst/>
          </a:prstGeom>
        </p:spPr>
      </p:pic>
      <p:graphicFrame>
        <p:nvGraphicFramePr>
          <p:cNvPr id="24" name="23 Grafik"/>
          <p:cNvGraphicFramePr/>
          <p:nvPr>
            <p:extLst>
              <p:ext uri="{D42A27DB-BD31-4B8C-83A1-F6EECF244321}">
                <p14:modId xmlns="" xmlns:p14="http://schemas.microsoft.com/office/powerpoint/2010/main" val="3440573045"/>
              </p:ext>
            </p:extLst>
          </p:nvPr>
        </p:nvGraphicFramePr>
        <p:xfrm>
          <a:off x="655608" y="1310812"/>
          <a:ext cx="8126083" cy="4923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54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1457281"/>
            <a:ext cx="9144000" cy="830998"/>
            <a:chOff x="0" y="159943"/>
            <a:chExt cx="12192000" cy="1107998"/>
          </a:xfrm>
        </p:grpSpPr>
        <p:sp>
          <p:nvSpPr>
            <p:cNvPr id="5" name="TextBox 4"/>
            <p:cNvSpPr txBox="1"/>
            <p:nvPr/>
          </p:nvSpPr>
          <p:spPr>
            <a:xfrm>
              <a:off x="0" y="159943"/>
              <a:ext cx="12192000" cy="110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>
                  <a:solidFill>
                    <a:srgbClr val="FF0000"/>
                  </a:solidFill>
                  <a:latin typeface="Arial Black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367" y="582742"/>
              <a:ext cx="10944665" cy="53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tx2">
                      <a:lumMod val="50000"/>
                    </a:schemeClr>
                  </a:solidFill>
                </a:rPr>
                <a:t>TEMEL YETERLİLİK TESTİ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31 Grup"/>
          <p:cNvGrpSpPr/>
          <p:nvPr/>
        </p:nvGrpSpPr>
        <p:grpSpPr>
          <a:xfrm>
            <a:off x="1992087" y="2907379"/>
            <a:ext cx="2481943" cy="392087"/>
            <a:chOff x="1992087" y="2907379"/>
            <a:chExt cx="2481943" cy="392087"/>
          </a:xfrm>
        </p:grpSpPr>
        <p:sp>
          <p:nvSpPr>
            <p:cNvPr id="8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6792" y="2907379"/>
              <a:ext cx="181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Fen Bilimleri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" name="32 Grup"/>
          <p:cNvGrpSpPr/>
          <p:nvPr/>
        </p:nvGrpSpPr>
        <p:grpSpPr>
          <a:xfrm>
            <a:off x="2302329" y="3383629"/>
            <a:ext cx="2481943" cy="394247"/>
            <a:chOff x="2302329" y="3383629"/>
            <a:chExt cx="2481943" cy="394247"/>
          </a:xfrm>
        </p:grpSpPr>
        <p:sp>
          <p:nvSpPr>
            <p:cNvPr id="9" name="Pentagon 8"/>
            <p:cNvSpPr/>
            <p:nvPr/>
          </p:nvSpPr>
          <p:spPr>
            <a:xfrm>
              <a:off x="2302329" y="3385990"/>
              <a:ext cx="2481943" cy="3918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13"/>
            <p:cNvSpPr/>
            <p:nvPr/>
          </p:nvSpPr>
          <p:spPr>
            <a:xfrm>
              <a:off x="2892542" y="3383629"/>
              <a:ext cx="1746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Matematik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2" name="33 Grup"/>
          <p:cNvGrpSpPr/>
          <p:nvPr/>
        </p:nvGrpSpPr>
        <p:grpSpPr>
          <a:xfrm>
            <a:off x="2340429" y="3858091"/>
            <a:ext cx="2488746" cy="391886"/>
            <a:chOff x="2340429" y="3858091"/>
            <a:chExt cx="2488746" cy="391886"/>
          </a:xfrm>
        </p:grpSpPr>
        <p:sp>
          <p:nvSpPr>
            <p:cNvPr id="10" name="Pentagon 9"/>
            <p:cNvSpPr/>
            <p:nvPr/>
          </p:nvSpPr>
          <p:spPr>
            <a:xfrm>
              <a:off x="2340429" y="3858091"/>
              <a:ext cx="2481943" cy="3918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2883017" y="3859879"/>
              <a:ext cx="1946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Türkçe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5" name="34 Grup"/>
          <p:cNvGrpSpPr/>
          <p:nvPr/>
        </p:nvGrpSpPr>
        <p:grpSpPr>
          <a:xfrm>
            <a:off x="2026104" y="4320667"/>
            <a:ext cx="2869746" cy="391886"/>
            <a:chOff x="2026104" y="4320667"/>
            <a:chExt cx="2869746" cy="391886"/>
          </a:xfrm>
        </p:grpSpPr>
        <p:sp>
          <p:nvSpPr>
            <p:cNvPr id="11" name="Pentagon 10"/>
            <p:cNvSpPr/>
            <p:nvPr/>
          </p:nvSpPr>
          <p:spPr>
            <a:xfrm>
              <a:off x="2026104" y="4320667"/>
              <a:ext cx="2481943" cy="39188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562225" y="4345654"/>
              <a:ext cx="23336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Sosyal Bilimler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4381500" y="278130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% 17</a:t>
            </a:r>
          </a:p>
        </p:txBody>
      </p:sp>
      <p:sp>
        <p:nvSpPr>
          <p:cNvPr id="25" name="24 Metin kutusu"/>
          <p:cNvSpPr txBox="1"/>
          <p:nvPr/>
        </p:nvSpPr>
        <p:spPr>
          <a:xfrm>
            <a:off x="4657725" y="32956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% 33</a:t>
            </a:r>
          </a:p>
        </p:txBody>
      </p:sp>
      <p:sp>
        <p:nvSpPr>
          <p:cNvPr id="26" name="25 Metin kutusu"/>
          <p:cNvSpPr txBox="1"/>
          <p:nvPr/>
        </p:nvSpPr>
        <p:spPr>
          <a:xfrm>
            <a:off x="4762500" y="37528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% 33</a:t>
            </a:r>
          </a:p>
        </p:txBody>
      </p:sp>
      <p:sp>
        <p:nvSpPr>
          <p:cNvPr id="27" name="26 Metin kutusu"/>
          <p:cNvSpPr txBox="1"/>
          <p:nvPr/>
        </p:nvSpPr>
        <p:spPr>
          <a:xfrm>
            <a:off x="4429125" y="4257675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4">
                    <a:lumMod val="75000"/>
                  </a:schemeClr>
                </a:solidFill>
              </a:rPr>
              <a:t>% 17</a:t>
            </a:r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6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28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PUAN ORANLARI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0" name="29 Resim" descr="11-interest-rates-6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6101" y="2228851"/>
            <a:ext cx="3517899" cy="2638424"/>
          </a:xfrm>
          <a:prstGeom prst="rect">
            <a:avLst/>
          </a:prstGeom>
        </p:spPr>
      </p:pic>
      <p:grpSp>
        <p:nvGrpSpPr>
          <p:cNvPr id="17" name="30 Grup"/>
          <p:cNvGrpSpPr/>
          <p:nvPr/>
        </p:nvGrpSpPr>
        <p:grpSpPr>
          <a:xfrm>
            <a:off x="312965" y="2501913"/>
            <a:ext cx="2471057" cy="2468880"/>
            <a:chOff x="312965" y="2501913"/>
            <a:chExt cx="2471057" cy="2468880"/>
          </a:xfrm>
        </p:grpSpPr>
        <p:sp>
          <p:nvSpPr>
            <p:cNvPr id="7" name="Oval 6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30" y="2785705"/>
              <a:ext cx="194035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5400" dirty="0">
                  <a:solidFill>
                    <a:schemeClr val="accent2"/>
                  </a:solidFill>
                  <a:latin typeface="Bebas Neue" panose="020B0606020202050201" pitchFamily="34" charset="0"/>
                </a:rPr>
                <a:t>TYT</a:t>
              </a:r>
              <a:r>
                <a:rPr lang="en-US" sz="5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 </a:t>
              </a:r>
            </a:p>
            <a:p>
              <a:pPr algn="ctr"/>
              <a:r>
                <a:rPr lang="tr-TR" sz="2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TEMEL YETERLİLİK TESTİ</a:t>
              </a:r>
              <a:endParaRPr lang="en-US" sz="2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36" name="3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5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2814825672"/>
              </p:ext>
            </p:extLst>
          </p:nvPr>
        </p:nvGraphicFramePr>
        <p:xfrm>
          <a:off x="-592308" y="16541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69998" y="1141502"/>
            <a:ext cx="2070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PUAN TÜRLERİ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2" name="52 Grup"/>
          <p:cNvGrpSpPr/>
          <p:nvPr/>
        </p:nvGrpSpPr>
        <p:grpSpPr>
          <a:xfrm>
            <a:off x="4670330" y="2717837"/>
            <a:ext cx="4473669" cy="1254088"/>
            <a:chOff x="4670330" y="2717837"/>
            <a:chExt cx="4473669" cy="1254088"/>
          </a:xfrm>
        </p:grpSpPr>
        <p:sp>
          <p:nvSpPr>
            <p:cNvPr id="47" name="46 Dikdörtgen"/>
            <p:cNvSpPr/>
            <p:nvPr/>
          </p:nvSpPr>
          <p:spPr>
            <a:xfrm>
              <a:off x="5286374" y="2990850"/>
              <a:ext cx="3857625" cy="9810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rgbClr val="FF0000"/>
                  </a:solidFill>
                </a:rPr>
                <a:t> </a:t>
              </a:r>
              <a:r>
                <a:rPr lang="tr-TR" sz="1400" b="1" dirty="0">
                  <a:solidFill>
                    <a:schemeClr val="bg1"/>
                  </a:solidFill>
                </a:rPr>
                <a:t>Fen Bilimleri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3" name="46 Grup"/>
            <p:cNvGrpSpPr/>
            <p:nvPr/>
          </p:nvGrpSpPr>
          <p:grpSpPr>
            <a:xfrm>
              <a:off x="4670330" y="2717837"/>
              <a:ext cx="4216495" cy="1062990"/>
              <a:chOff x="4670330" y="2279687"/>
              <a:chExt cx="4216495" cy="10629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93877" y="2279687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Sayısal 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70330" y="2794037"/>
                <a:ext cx="548640" cy="548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08" y="3392207"/>
              <a:ext cx="228600" cy="228600"/>
            </a:xfrm>
            <a:prstGeom prst="rect">
              <a:avLst/>
            </a:prstGeom>
          </p:spPr>
        </p:pic>
      </p:grpSp>
      <p:sp>
        <p:nvSpPr>
          <p:cNvPr id="36" name="35 Metin kutusu"/>
          <p:cNvSpPr txBox="1"/>
          <p:nvPr/>
        </p:nvSpPr>
        <p:spPr>
          <a:xfrm>
            <a:off x="864671" y="2283279"/>
            <a:ext cx="1171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SÖZEL </a:t>
            </a:r>
          </a:p>
          <a:p>
            <a:pPr algn="ctr"/>
            <a:r>
              <a:rPr lang="tr-TR" sz="2800" b="1" dirty="0"/>
              <a:t>PUAN</a:t>
            </a:r>
          </a:p>
        </p:txBody>
      </p:sp>
      <p:sp>
        <p:nvSpPr>
          <p:cNvPr id="37" name="36 Metin kutusu"/>
          <p:cNvSpPr txBox="1"/>
          <p:nvPr/>
        </p:nvSpPr>
        <p:spPr>
          <a:xfrm>
            <a:off x="2667493" y="2276600"/>
            <a:ext cx="1438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SAYISAL </a:t>
            </a:r>
          </a:p>
          <a:p>
            <a:pPr algn="ctr"/>
            <a:r>
              <a:rPr lang="tr-TR" sz="2800" b="1" dirty="0"/>
              <a:t>PUAN</a:t>
            </a:r>
          </a:p>
        </p:txBody>
      </p:sp>
      <p:sp>
        <p:nvSpPr>
          <p:cNvPr id="38" name="37 Metin kutusu"/>
          <p:cNvSpPr txBox="1"/>
          <p:nvPr/>
        </p:nvSpPr>
        <p:spPr>
          <a:xfrm>
            <a:off x="682335" y="4210175"/>
            <a:ext cx="143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EŞİT AĞIRLIK 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2804630" y="4157850"/>
            <a:ext cx="115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DİL </a:t>
            </a:r>
          </a:p>
          <a:p>
            <a:pPr algn="ctr"/>
            <a:r>
              <a:rPr lang="tr-TR" sz="2800" b="1" dirty="0"/>
              <a:t>PUANI</a:t>
            </a:r>
          </a:p>
        </p:txBody>
      </p:sp>
      <p:grpSp>
        <p:nvGrpSpPr>
          <p:cNvPr id="4" name="51 Grup"/>
          <p:cNvGrpSpPr/>
          <p:nvPr/>
        </p:nvGrpSpPr>
        <p:grpSpPr>
          <a:xfrm>
            <a:off x="4613180" y="1271945"/>
            <a:ext cx="4540345" cy="1254552"/>
            <a:chOff x="4613180" y="1271945"/>
            <a:chExt cx="4540345" cy="1254552"/>
          </a:xfrm>
        </p:grpSpPr>
        <p:sp>
          <p:nvSpPr>
            <p:cNvPr id="46" name="45 Dikdörtgen"/>
            <p:cNvSpPr/>
            <p:nvPr/>
          </p:nvSpPr>
          <p:spPr>
            <a:xfrm>
              <a:off x="5248275" y="1571625"/>
              <a:ext cx="3905250" cy="933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" name="50 Grup"/>
            <p:cNvGrpSpPr/>
            <p:nvPr/>
          </p:nvGrpSpPr>
          <p:grpSpPr>
            <a:xfrm>
              <a:off x="4613180" y="1271945"/>
              <a:ext cx="4416520" cy="1254552"/>
              <a:chOff x="4613180" y="1271945"/>
              <a:chExt cx="4416520" cy="12545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48276" y="1603167"/>
                <a:ext cx="3781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400" b="1" dirty="0">
                    <a:solidFill>
                      <a:schemeClr val="bg1"/>
                    </a:solidFill>
                  </a:rPr>
                  <a:t>Temel Yeterlilik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%40</a:t>
                </a:r>
                <a:r>
                  <a:rPr lang="tr-TR" sz="1050" b="1" dirty="0">
                    <a:solidFill>
                      <a:srgbClr val="FFFF00"/>
                    </a:solidFill>
                  </a:rPr>
                  <a:t> </a:t>
                </a:r>
                <a:endParaRPr lang="tr-TR" sz="1000" b="1" dirty="0">
                  <a:solidFill>
                    <a:srgbClr val="FFFF00"/>
                  </a:solidFill>
                </a:endParaRPr>
              </a:p>
              <a:p>
                <a:r>
                  <a:rPr lang="tr-TR" sz="1300" b="1" dirty="0">
                    <a:solidFill>
                      <a:schemeClr val="bg1"/>
                    </a:solidFill>
                  </a:rPr>
                  <a:t>Türk Dili ve Edebiyatı – Sosyal Bilimler-1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 30</a:t>
                </a:r>
                <a:endParaRPr lang="tr-TR" sz="1600" b="1" dirty="0">
                  <a:solidFill>
                    <a:srgbClr val="FFFF00"/>
                  </a:solidFill>
                </a:endParaRPr>
              </a:p>
              <a:p>
                <a:r>
                  <a:rPr lang="tr-TR" sz="12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1300" b="1" dirty="0">
                    <a:solidFill>
                      <a:schemeClr val="bg1"/>
                    </a:solidFill>
                  </a:rPr>
                  <a:t>Sosyal Bilimler-2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%30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36727" y="1271945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Sözel </a:t>
                </a:r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6" name="42 Grup"/>
              <p:cNvGrpSpPr/>
              <p:nvPr/>
            </p:nvGrpSpPr>
            <p:grpSpPr>
              <a:xfrm>
                <a:off x="4613180" y="1729145"/>
                <a:ext cx="548640" cy="548640"/>
                <a:chOff x="4670330" y="2481620"/>
                <a:chExt cx="548640" cy="54864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670330" y="2481620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0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5733" y="26587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8" name="54 Grup"/>
          <p:cNvGrpSpPr/>
          <p:nvPr/>
        </p:nvGrpSpPr>
        <p:grpSpPr>
          <a:xfrm>
            <a:off x="4698905" y="4116494"/>
            <a:ext cx="4445095" cy="1284181"/>
            <a:chOff x="4698905" y="4116494"/>
            <a:chExt cx="4445095" cy="1284181"/>
          </a:xfrm>
        </p:grpSpPr>
        <p:sp>
          <p:nvSpPr>
            <p:cNvPr id="48" name="47 Dikdörtgen"/>
            <p:cNvSpPr/>
            <p:nvPr/>
          </p:nvSpPr>
          <p:spPr>
            <a:xfrm>
              <a:off x="5295901" y="4419600"/>
              <a:ext cx="3848099" cy="981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300" b="1" dirty="0">
                  <a:solidFill>
                    <a:schemeClr val="bg1"/>
                  </a:solidFill>
                </a:rPr>
                <a:t>Türk Dili ve Edebiyatı – Sosyal Bilimler-1 Testi </a:t>
              </a:r>
              <a:r>
                <a:rPr lang="tr-TR" sz="1400" b="1" dirty="0">
                  <a:solidFill>
                    <a:schemeClr val="bg1"/>
                  </a:solidFill>
                </a:rPr>
                <a:t>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10" name="47 Grup"/>
            <p:cNvGrpSpPr/>
            <p:nvPr/>
          </p:nvGrpSpPr>
          <p:grpSpPr>
            <a:xfrm>
              <a:off x="4698905" y="4116494"/>
              <a:ext cx="4254595" cy="1005840"/>
              <a:chOff x="4698905" y="3440219"/>
              <a:chExt cx="4254595" cy="10058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60552" y="3440219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Eşİt</a:t>
                </a:r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ağırlık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11" name="44 Grup"/>
              <p:cNvGrpSpPr/>
              <p:nvPr/>
            </p:nvGrpSpPr>
            <p:grpSpPr>
              <a:xfrm>
                <a:off x="4698905" y="3897419"/>
                <a:ext cx="548640" cy="548640"/>
                <a:chOff x="4670330" y="3964094"/>
                <a:chExt cx="548640" cy="54864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670330" y="3964094"/>
                  <a:ext cx="548640" cy="5486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1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4308" y="41065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2" name="53 Grup"/>
          <p:cNvGrpSpPr/>
          <p:nvPr/>
        </p:nvGrpSpPr>
        <p:grpSpPr>
          <a:xfrm>
            <a:off x="4670330" y="5455764"/>
            <a:ext cx="4473670" cy="1087912"/>
            <a:chOff x="4670330" y="5455764"/>
            <a:chExt cx="4473670" cy="1087912"/>
          </a:xfrm>
        </p:grpSpPr>
        <p:sp>
          <p:nvSpPr>
            <p:cNvPr id="49" name="48 Dikdörtgen"/>
            <p:cNvSpPr/>
            <p:nvPr/>
          </p:nvSpPr>
          <p:spPr>
            <a:xfrm>
              <a:off x="5295901" y="5743576"/>
              <a:ext cx="3848099" cy="800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Yabancı Dil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60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13" name="48 Grup"/>
            <p:cNvGrpSpPr/>
            <p:nvPr/>
          </p:nvGrpSpPr>
          <p:grpSpPr>
            <a:xfrm>
              <a:off x="4670330" y="5455764"/>
              <a:ext cx="4245070" cy="834390"/>
              <a:chOff x="4670330" y="4655664"/>
              <a:chExt cx="4245070" cy="83439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222452" y="4655664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Dİl</a:t>
                </a:r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14" name="43 Grup"/>
              <p:cNvGrpSpPr/>
              <p:nvPr/>
            </p:nvGrpSpPr>
            <p:grpSpPr>
              <a:xfrm>
                <a:off x="4670330" y="4941414"/>
                <a:ext cx="548640" cy="548640"/>
                <a:chOff x="4670330" y="4703289"/>
                <a:chExt cx="548640" cy="54864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670330" y="4703289"/>
                  <a:ext cx="548640" cy="54864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2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208" y="484953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5" name="Group 3"/>
          <p:cNvGrpSpPr/>
          <p:nvPr/>
        </p:nvGrpSpPr>
        <p:grpSpPr>
          <a:xfrm>
            <a:off x="41180" y="-78233"/>
            <a:ext cx="9144000" cy="1077218"/>
            <a:chOff x="16807" y="-1151109"/>
            <a:chExt cx="12192000" cy="1436291"/>
          </a:xfrm>
        </p:grpSpPr>
        <p:sp>
          <p:nvSpPr>
            <p:cNvPr id="44" name="TextBox 4"/>
            <p:cNvSpPr txBox="1"/>
            <p:nvPr/>
          </p:nvSpPr>
          <p:spPr>
            <a:xfrm>
              <a:off x="16807" y="-1151109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bas Neue" panose="020B0606020202050201" pitchFamily="34" charset="0"/>
                </a:rPr>
                <a:t>PUAN </a:t>
              </a:r>
              <a:r>
                <a:rPr lang="tr-TR" sz="40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bas Neue" panose="020B0606020202050201" pitchFamily="34" charset="0"/>
                </a:rPr>
                <a:t>TÜRLERİ</a:t>
              </a:r>
              <a:endPara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45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0" name="49 Altbilgi Yer Tutucusu"/>
          <p:cNvSpPr>
            <a:spLocks noGrp="1"/>
          </p:cNvSpPr>
          <p:nvPr>
            <p:ph type="ftr" sz="quarter" idx="11"/>
          </p:nvPr>
        </p:nvSpPr>
        <p:spPr>
          <a:xfrm>
            <a:off x="1657350" y="6356351"/>
            <a:ext cx="3086100" cy="365125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5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12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36" grpId="0"/>
      <p:bldP spid="37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929322" y="3286124"/>
            <a:ext cx="2854634" cy="2428892"/>
          </a:xfrm>
        </p:spPr>
        <p:txBody>
          <a:bodyPr>
            <a:normAutofit fontScale="90000"/>
          </a:bodyPr>
          <a:lstStyle/>
          <a:p>
            <a:r>
              <a:rPr lang="tr-TR" sz="1600" u="sng" dirty="0" smtClean="0">
                <a:solidFill>
                  <a:schemeClr val="tx1"/>
                </a:solidFill>
              </a:rPr>
              <a:t>9.+10.+11.+12.SINIF</a:t>
            </a:r>
            <a:br>
              <a:rPr lang="tr-TR" sz="1600" u="sng" dirty="0" smtClean="0">
                <a:solidFill>
                  <a:schemeClr val="tx1"/>
                </a:solidFill>
              </a:rPr>
            </a:br>
            <a:r>
              <a:rPr lang="tr-TR" sz="1600" dirty="0" smtClean="0">
                <a:solidFill>
                  <a:schemeClr val="tx1"/>
                </a:solidFill>
              </a:rPr>
              <a:t>                 4</a:t>
            </a:r>
            <a:br>
              <a:rPr lang="tr-TR" sz="1600" dirty="0" smtClean="0">
                <a:solidFill>
                  <a:schemeClr val="tx1"/>
                </a:solidFill>
              </a:rPr>
            </a:br>
            <a:r>
              <a:rPr lang="tr-TR" sz="1600" dirty="0" smtClean="0">
                <a:solidFill>
                  <a:schemeClr val="tx1"/>
                </a:solidFill>
              </a:rPr>
              <a:t/>
            </a:r>
            <a:br>
              <a:rPr lang="tr-TR" sz="1600" dirty="0" smtClean="0">
                <a:solidFill>
                  <a:schemeClr val="tx1"/>
                </a:solidFill>
              </a:rPr>
            </a:br>
            <a:r>
              <a:rPr lang="tr-TR" sz="1600" dirty="0" smtClean="0">
                <a:solidFill>
                  <a:schemeClr val="tx1"/>
                </a:solidFill>
              </a:rPr>
              <a:t/>
            </a:r>
            <a:br>
              <a:rPr lang="tr-TR" sz="1600" dirty="0" smtClean="0">
                <a:solidFill>
                  <a:schemeClr val="tx1"/>
                </a:solidFill>
              </a:rPr>
            </a:br>
            <a:r>
              <a:rPr lang="tr-TR" sz="1600" dirty="0" smtClean="0">
                <a:solidFill>
                  <a:schemeClr val="tx1"/>
                </a:solidFill>
              </a:rPr>
              <a:t>DİPLOMA N.  X    </a:t>
            </a:r>
            <a:r>
              <a:rPr lang="tr-TR" sz="1800" u="sng" dirty="0" smtClean="0">
                <a:solidFill>
                  <a:schemeClr val="tx1"/>
                </a:solidFill>
              </a:rPr>
              <a:t>3</a:t>
            </a:r>
            <a:r>
              <a:rPr lang="tr-TR" sz="1600" u="sng" dirty="0" smtClean="0">
                <a:solidFill>
                  <a:schemeClr val="tx1"/>
                </a:solidFill>
              </a:rPr>
              <a:t/>
            </a:r>
            <a:br>
              <a:rPr lang="tr-TR" sz="1600" u="sng" dirty="0" smtClean="0">
                <a:solidFill>
                  <a:schemeClr val="tx1"/>
                </a:solidFill>
              </a:rPr>
            </a:br>
            <a:r>
              <a:rPr lang="tr-TR" sz="1600" dirty="0" smtClean="0">
                <a:solidFill>
                  <a:schemeClr val="tx1"/>
                </a:solidFill>
              </a:rPr>
              <a:t>                            </a:t>
            </a:r>
            <a:r>
              <a:rPr lang="tr-TR" sz="1300" dirty="0" smtClean="0">
                <a:solidFill>
                  <a:schemeClr val="tx1"/>
                </a:solidFill>
              </a:rPr>
              <a:t>5</a:t>
            </a:r>
            <a:br>
              <a:rPr lang="tr-TR" sz="1300" dirty="0" smtClean="0">
                <a:solidFill>
                  <a:schemeClr val="tx1"/>
                </a:solidFill>
              </a:rPr>
            </a:br>
            <a:r>
              <a:rPr lang="tr-TR" sz="1300" dirty="0" smtClean="0">
                <a:solidFill>
                  <a:schemeClr val="tx1"/>
                </a:solidFill>
              </a:rPr>
              <a:t/>
            </a:r>
            <a:br>
              <a:rPr lang="tr-TR" sz="1300" dirty="0" smtClean="0">
                <a:solidFill>
                  <a:schemeClr val="tx1"/>
                </a:solidFill>
              </a:rPr>
            </a:br>
            <a:r>
              <a:rPr lang="tr-TR" sz="1300" dirty="0" smtClean="0">
                <a:solidFill>
                  <a:schemeClr val="tx1"/>
                </a:solidFill>
              </a:rPr>
              <a:t/>
            </a:r>
            <a:br>
              <a:rPr lang="tr-TR" sz="1300" dirty="0" smtClean="0">
                <a:solidFill>
                  <a:schemeClr val="tx1"/>
                </a:solidFill>
              </a:rPr>
            </a:br>
            <a:r>
              <a:rPr lang="tr-TR" sz="1300" dirty="0" smtClean="0">
                <a:solidFill>
                  <a:schemeClr val="tx1"/>
                </a:solidFill>
              </a:rPr>
              <a:t/>
            </a:r>
            <a:br>
              <a:rPr lang="tr-TR" sz="1300" dirty="0" smtClean="0">
                <a:solidFill>
                  <a:schemeClr val="tx1"/>
                </a:solidFill>
              </a:rPr>
            </a:br>
            <a:r>
              <a:rPr lang="tr-TR" sz="1300" dirty="0" smtClean="0">
                <a:solidFill>
                  <a:schemeClr val="tx1"/>
                </a:solidFill>
              </a:rPr>
              <a:t/>
            </a:r>
            <a:br>
              <a:rPr lang="tr-TR" sz="1300" dirty="0" smtClean="0">
                <a:solidFill>
                  <a:schemeClr val="tx1"/>
                </a:solidFill>
              </a:rPr>
            </a:br>
            <a:r>
              <a:rPr lang="tr-TR" sz="1300" dirty="0" smtClean="0">
                <a:solidFill>
                  <a:schemeClr val="tx1"/>
                </a:solidFill>
              </a:rPr>
              <a:t/>
            </a:r>
            <a:br>
              <a:rPr lang="tr-TR" sz="1300" dirty="0" smtClean="0">
                <a:solidFill>
                  <a:schemeClr val="tx1"/>
                </a:solidFill>
              </a:rPr>
            </a:br>
            <a:r>
              <a:rPr lang="tr-TR" sz="1600" dirty="0" smtClean="0">
                <a:solidFill>
                  <a:schemeClr val="tx1"/>
                </a:solidFill>
              </a:rPr>
              <a:t/>
            </a:r>
            <a:br>
              <a:rPr lang="tr-TR" sz="1600" dirty="0" smtClean="0">
                <a:solidFill>
                  <a:schemeClr val="tx1"/>
                </a:solidFill>
              </a:rPr>
            </a:br>
            <a:endParaRPr lang="tr-TR" sz="1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2016m\Desktop\OB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5208607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183880" cy="105156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OKUL BİRİNCİLİĞİ AVANTAJI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b="1" dirty="0" smtClean="0">
                <a:solidFill>
                  <a:srgbClr val="FFFF00"/>
                </a:solidFill>
              </a:rPr>
              <a:t>TYT</a:t>
            </a:r>
            <a:r>
              <a:rPr lang="tr-TR" b="1" dirty="0" smtClean="0"/>
              <a:t> PUANI HESAPLAMA</a:t>
            </a:r>
          </a:p>
          <a:p>
            <a:pPr algn="ctr">
              <a:buNone/>
            </a:pPr>
            <a:endParaRPr lang="tr-TR" sz="2400" b="1" dirty="0" smtClean="0"/>
          </a:p>
          <a:p>
            <a:pPr>
              <a:buNone/>
            </a:pPr>
            <a:r>
              <a:rPr lang="tr-TR" sz="1600" b="1" dirty="0" smtClean="0"/>
              <a:t>TYT YAPTIĞINIZ NETLER + OSYM PUANI + DİPLOMA</a:t>
            </a:r>
          </a:p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</a:rPr>
              <a:t>40 NET            + 100     +  42        = 275</a:t>
            </a:r>
          </a:p>
          <a:p>
            <a:pPr>
              <a:buNone/>
            </a:pPr>
            <a:endParaRPr lang="tr-TR" dirty="0" smtClean="0"/>
          </a:p>
          <a:p>
            <a:pPr algn="ctr">
              <a:buNone/>
            </a:pPr>
            <a:r>
              <a:rPr lang="tr-TR" b="1" dirty="0" smtClean="0">
                <a:solidFill>
                  <a:srgbClr val="FFFF00"/>
                </a:solidFill>
              </a:rPr>
              <a:t>AYT</a:t>
            </a:r>
            <a:r>
              <a:rPr lang="tr-TR" b="1" dirty="0" smtClean="0"/>
              <a:t> (SAY) PUANI HESAPLAMA</a:t>
            </a:r>
          </a:p>
          <a:p>
            <a:pPr algn="ctr">
              <a:buNone/>
            </a:pPr>
            <a:endParaRPr lang="tr-TR" sz="1050" b="1" dirty="0" smtClean="0"/>
          </a:p>
          <a:p>
            <a:pPr>
              <a:buNone/>
            </a:pPr>
            <a:r>
              <a:rPr lang="tr-TR" sz="1400" b="1" dirty="0" smtClean="0"/>
              <a:t>TYT YAPTIĞINIZ NETLER  +   OSYM  +  AYTDEKİ NETLER + DİPLOMA</a:t>
            </a:r>
          </a:p>
          <a:p>
            <a:pPr>
              <a:buNone/>
            </a:pPr>
            <a:endParaRPr lang="tr-TR" sz="1400" b="1" dirty="0" smtClean="0"/>
          </a:p>
          <a:p>
            <a:pPr>
              <a:buNone/>
            </a:pPr>
            <a:r>
              <a:rPr lang="tr-TR" sz="1400" b="1" dirty="0" smtClean="0">
                <a:solidFill>
                  <a:srgbClr val="FF0000"/>
                </a:solidFill>
              </a:rPr>
              <a:t>       40 NET                         +    100    +            40  +           +   42       </a:t>
            </a:r>
            <a:r>
              <a:rPr lang="tr-TR" sz="2000" b="1" dirty="0" smtClean="0">
                <a:solidFill>
                  <a:srgbClr val="FF0000"/>
                </a:solidFill>
              </a:rPr>
              <a:t>=   319</a:t>
            </a:r>
            <a:endParaRPr lang="tr-T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-34506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BARAJ PUANLARI</a:t>
            </a:r>
            <a:endParaRPr lang="tr-TR" sz="4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13195" y="3133388"/>
            <a:ext cx="780740" cy="7167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200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Can 18"/>
          <p:cNvSpPr/>
          <p:nvPr/>
        </p:nvSpPr>
        <p:spPr>
          <a:xfrm rot="5400000">
            <a:off x="3150820" y="578797"/>
            <a:ext cx="764951" cy="5794634"/>
          </a:xfrm>
          <a:prstGeom prst="ca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extBox 23"/>
          <p:cNvSpPr txBox="1"/>
          <p:nvPr/>
        </p:nvSpPr>
        <p:spPr>
          <a:xfrm>
            <a:off x="1345721" y="5581938"/>
            <a:ext cx="6517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latin typeface="Arial Black" pitchFamily="34" charset="0"/>
              </a:rPr>
              <a:t>2022 </a:t>
            </a:r>
            <a:r>
              <a:rPr lang="tr-TR" sz="1400" dirty="0">
                <a:latin typeface="Arial Black" pitchFamily="34" charset="0"/>
              </a:rPr>
              <a:t>y</a:t>
            </a:r>
            <a:r>
              <a:rPr lang="tr-TR" sz="1400" dirty="0" smtClean="0">
                <a:latin typeface="Arial Black" pitchFamily="34" charset="0"/>
              </a:rPr>
              <a:t>ılı TYT </a:t>
            </a:r>
            <a:r>
              <a:rPr lang="tr-TR" sz="1400" dirty="0">
                <a:latin typeface="Arial Black" pitchFamily="34" charset="0"/>
              </a:rPr>
              <a:t>p</a:t>
            </a:r>
            <a:r>
              <a:rPr lang="tr-TR" sz="1400" dirty="0" smtClean="0">
                <a:latin typeface="Arial Black" pitchFamily="34" charset="0"/>
              </a:rPr>
              <a:t>uanı 2023 </a:t>
            </a:r>
            <a:r>
              <a:rPr lang="tr-TR" sz="1400" dirty="0" err="1" smtClean="0">
                <a:latin typeface="Arial Black" pitchFamily="34" charset="0"/>
              </a:rPr>
              <a:t>YKS’de</a:t>
            </a:r>
            <a:r>
              <a:rPr lang="tr-TR" sz="1400" dirty="0" smtClean="0">
                <a:latin typeface="Arial Black" pitchFamily="34" charset="0"/>
              </a:rPr>
              <a:t> kullanılamayacaktır.  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32" name="3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www.rehberlikservisim.com</a:t>
            </a:r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Simge &quot;Yok&quot; 2"/>
          <p:cNvSpPr/>
          <p:nvPr/>
        </p:nvSpPr>
        <p:spPr>
          <a:xfrm>
            <a:off x="431321" y="5166425"/>
            <a:ext cx="914400" cy="914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635978" y="1439461"/>
            <a:ext cx="8206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TYT ve AYT için Baraj puanı uygulaması 2022 yılında kaldırılmıştır.</a:t>
            </a:r>
            <a:endParaRPr lang="tr-TR" sz="3600" dirty="0"/>
          </a:p>
        </p:txBody>
      </p:sp>
    </p:spTree>
    <p:extLst>
      <p:ext uri="{BB962C8B-B14F-4D97-AF65-F5344CB8AC3E}">
        <p14:creationId xmlns="" xmlns:p14="http://schemas.microsoft.com/office/powerpoint/2010/main" val="23755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57158" y="2071678"/>
            <a:ext cx="8415342" cy="3071834"/>
          </a:xfrm>
        </p:spPr>
        <p:txBody>
          <a:bodyPr>
            <a:normAutofit fontScale="90000"/>
          </a:bodyPr>
          <a:lstStyle/>
          <a:p>
            <a:pPr algn="just"/>
            <a:r>
              <a:rPr lang="tr-TR" sz="3100" dirty="0" smtClean="0"/>
              <a:t/>
            </a:r>
            <a:br>
              <a:rPr lang="tr-TR" sz="3100" dirty="0" smtClean="0"/>
            </a:br>
            <a:r>
              <a:rPr lang="tr-TR" sz="6700" dirty="0" smtClean="0"/>
              <a:t>YKS</a:t>
            </a:r>
            <a:r>
              <a:rPr lang="tr-TR" sz="3600" dirty="0" smtClean="0"/>
              <a:t> </a:t>
            </a:r>
            <a:br>
              <a:rPr lang="tr-TR" sz="3600" dirty="0" smtClean="0"/>
            </a:b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100" dirty="0" smtClean="0">
                <a:solidFill>
                  <a:schemeClr val="tx1"/>
                </a:solidFill>
              </a:rPr>
              <a:t>(YÜKSEK ÖĞRETİM KURUMLARI SINAVI</a:t>
            </a:r>
            <a:r>
              <a:rPr lang="tr-TR" sz="5400" dirty="0" smtClean="0">
                <a:solidFill>
                  <a:schemeClr val="tx1"/>
                </a:solidFill>
              </a:rPr>
              <a:t>) </a:t>
            </a:r>
            <a:r>
              <a:rPr lang="tr-TR" sz="5400" dirty="0" smtClean="0"/>
              <a:t>TYT-AYT-YDT</a:t>
            </a:r>
            <a:br>
              <a:rPr lang="tr-TR" sz="5400" dirty="0" smtClean="0"/>
            </a:br>
            <a:endParaRPr lang="tr-TR" sz="5400" dirty="0"/>
          </a:p>
        </p:txBody>
      </p:sp>
      <p:pic>
        <p:nvPicPr>
          <p:cNvPr id="9" name="8 Resim" descr="ÖSYM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2544705" cy="1255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0" y="142852"/>
            <a:ext cx="9144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PUANIN HESAPLANABİLMESİ İÇİN</a:t>
            </a:r>
          </a:p>
          <a:p>
            <a:pPr algn="ctr"/>
            <a:r>
              <a:rPr lang="tr-TR" sz="2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EN AZ KAÇNET YAPMAK GEREKİR?</a:t>
            </a:r>
            <a:endParaRPr lang="tr-TR" sz="28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</p:txBody>
      </p:sp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03784880"/>
              </p:ext>
            </p:extLst>
          </p:nvPr>
        </p:nvGraphicFramePr>
        <p:xfrm>
          <a:off x="759679" y="1265482"/>
          <a:ext cx="777240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/>
                <a:gridCol w="2590800"/>
                <a:gridCol w="2590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4000" b="1" cap="none" spc="0" dirty="0" smtClean="0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</a:rPr>
                        <a:t>TYT</a:t>
                      </a:r>
                      <a:endParaRPr lang="tr-TR" sz="4000" b="1" cap="none" spc="0" dirty="0">
                        <a:ln w="12700">
                          <a:solidFill>
                            <a:schemeClr val="accent1"/>
                          </a:solidFill>
                          <a:prstDash val="solid"/>
                        </a:ln>
                        <a:pattFill prst="pct50">
                          <a:fgClr>
                            <a:schemeClr val="accent1"/>
                          </a:fgClr>
                          <a:bgClr>
                            <a:schemeClr val="accent1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dist="38100" dir="2640000" algn="bl" rotWithShape="0">
                            <a:schemeClr val="accent1"/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Türkçe Testi </a:t>
                      </a:r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Temel Matematik Testi </a:t>
                      </a:r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 2 testin en az birinden ham puanı       </a:t>
                      </a:r>
                      <a:r>
                        <a:rPr lang="tr-TR" sz="1400" b="1" dirty="0" smtClean="0"/>
                        <a:t>0,5</a:t>
                      </a:r>
                      <a:endParaRPr lang="tr-TR" sz="1400" b="1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Resim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43" y="1672525"/>
            <a:ext cx="390934" cy="390934"/>
          </a:xfrm>
          <a:prstGeom prst="rect">
            <a:avLst/>
          </a:prstGeom>
        </p:spPr>
      </p:pic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95854227"/>
              </p:ext>
            </p:extLst>
          </p:nvPr>
        </p:nvGraphicFramePr>
        <p:xfrm>
          <a:off x="759679" y="2129039"/>
          <a:ext cx="7772400" cy="13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/>
                <a:gridCol w="2590800"/>
                <a:gridCol w="2590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4000" b="1" cap="none" spc="0" baseline="0" dirty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SAYISAL</a:t>
                      </a:r>
                      <a:endParaRPr lang="tr-TR" sz="4000" b="1" cap="none" spc="0" dirty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Matematik Testi 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Fen Bilimleri Testi</a:t>
                      </a:r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 2 testin en az birinden ham puanı       </a:t>
                      </a:r>
                      <a:r>
                        <a:rPr lang="tr-TR" sz="1400" b="1" dirty="0" smtClean="0"/>
                        <a:t>0,5</a:t>
                      </a:r>
                      <a:endParaRPr lang="tr-TR" sz="1400" b="1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o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52066898"/>
              </p:ext>
            </p:extLst>
          </p:nvPr>
        </p:nvGraphicFramePr>
        <p:xfrm>
          <a:off x="759679" y="2996829"/>
          <a:ext cx="77724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/>
                <a:gridCol w="2590800"/>
                <a:gridCol w="2590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b="1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</a:rPr>
                        <a:t>EŞİT AĞIRLIK</a:t>
                      </a:r>
                      <a:endParaRPr lang="tr-TR" sz="36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Matematik Testi 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 Dili ve Edebiyatı-Sosyal Bilimler-1 Testi</a:t>
                      </a:r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 2 testin en az birinden ham puanı       </a:t>
                      </a:r>
                      <a:r>
                        <a:rPr lang="tr-TR" sz="1400" b="1" dirty="0" smtClean="0"/>
                        <a:t>0,5</a:t>
                      </a:r>
                      <a:endParaRPr lang="tr-TR" sz="1400" b="1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o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94512064"/>
              </p:ext>
            </p:extLst>
          </p:nvPr>
        </p:nvGraphicFramePr>
        <p:xfrm>
          <a:off x="759679" y="4185266"/>
          <a:ext cx="7772400" cy="88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/>
                <a:gridCol w="2590800"/>
                <a:gridCol w="2590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4000" b="1" cap="none" spc="0" baseline="0" dirty="0" smtClean="0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</a:rPr>
                        <a:t>SÖZEL</a:t>
                      </a:r>
                      <a:endParaRPr lang="tr-TR" sz="4000" b="1" cap="none" spc="0" dirty="0">
                        <a:ln w="1270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dist="38100" dir="2640000" algn="bl" rotWithShape="0">
                            <a:schemeClr val="accent1"/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Türk Dili ve Edebiyatı-Sosyal Bilimler-1 Testi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Sosyal Bilimler-2 Testi </a:t>
                      </a:r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 2 testin en az birinden ham puanı       </a:t>
                      </a:r>
                      <a:r>
                        <a:rPr lang="tr-TR" sz="1400" b="1" dirty="0" smtClean="0"/>
                        <a:t>0,5</a:t>
                      </a:r>
                      <a:endParaRPr lang="tr-TR" sz="140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o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07777740"/>
              </p:ext>
            </p:extLst>
          </p:nvPr>
        </p:nvGraphicFramePr>
        <p:xfrm>
          <a:off x="759679" y="5313872"/>
          <a:ext cx="7772400" cy="793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/>
                <a:gridCol w="5181600"/>
              </a:tblGrid>
              <a:tr h="422694">
                <a:tc rowSpan="2">
                  <a:txBody>
                    <a:bodyPr/>
                    <a:lstStyle/>
                    <a:p>
                      <a:pPr algn="ctr"/>
                      <a:r>
                        <a:rPr lang="tr-TR" sz="4000" b="1" cap="none" spc="0" baseline="0" dirty="0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DİL</a:t>
                      </a:r>
                      <a:endParaRPr lang="tr-TR" sz="40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Yabancı Dil Testi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 2 testin en az birinden ham puanı       </a:t>
                      </a:r>
                      <a:r>
                        <a:rPr lang="tr-TR" sz="1400" b="1" dirty="0" smtClean="0"/>
                        <a:t>0,5</a:t>
                      </a:r>
                      <a:endParaRPr lang="tr-TR" sz="1400" b="1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3" name="Resi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01" y="2530773"/>
            <a:ext cx="390934" cy="390934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56" y="3660500"/>
            <a:ext cx="390934" cy="390934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43" y="4951333"/>
            <a:ext cx="390934" cy="390934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43" y="5728821"/>
            <a:ext cx="390934" cy="390934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759679" y="6183143"/>
            <a:ext cx="8065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smtClean="0"/>
              <a:t>Not: Sayısal, Eşit Ağırlık, Sözel ve Dil puanının hesaplanabilmesi için TYT puanının hesaplanması gerekir.</a:t>
            </a:r>
            <a:endParaRPr lang="tr-TR" sz="1100" dirty="0"/>
          </a:p>
        </p:txBody>
      </p:sp>
    </p:spTree>
    <p:extLst>
      <p:ext uri="{BB962C8B-B14F-4D97-AF65-F5344CB8AC3E}">
        <p14:creationId xmlns="" xmlns:p14="http://schemas.microsoft.com/office/powerpoint/2010/main" val="23256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09577" y="1762123"/>
          <a:ext cx="8448673" cy="51390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47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991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Adayın, Yerleşmeyi Hedeflediği Programın Puan Türleri</a:t>
                      </a:r>
                      <a:r>
                        <a:rPr lang="tr-TR" baseline="0" dirty="0"/>
                        <a:t> İçin Çözmesi Gereken Testler</a:t>
                      </a:r>
                      <a:endParaRPr lang="tr-TR" dirty="0"/>
                    </a:p>
                  </a:txBody>
                  <a:tcPr anchor="ctr"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dirty="0"/>
                        <a:t>ALAN YETERLİLİK TESTLERİ </a:t>
                      </a:r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933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Türk Dili ve Edebiyatı- Sosyal Bilimler-1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Sosyal Bilimler-2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 Matematik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Fen Bilimleri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Puan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Sayısal Puan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+ 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Sayısal + 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+ Sayısal + Eşit Ağırlık  Puanı</a:t>
                      </a:r>
                      <a:r>
                        <a:rPr lang="tr-TR" baseline="0" dirty="0"/>
                        <a:t> İçin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9" name="8 Resim" descr="120px-Orange_chec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752850"/>
            <a:ext cx="314325" cy="314325"/>
          </a:xfrm>
          <a:prstGeom prst="rect">
            <a:avLst/>
          </a:prstGeom>
        </p:spPr>
      </p:pic>
      <p:pic>
        <p:nvPicPr>
          <p:cNvPr id="10" name="9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5219700"/>
            <a:ext cx="323850" cy="323850"/>
          </a:xfrm>
          <a:prstGeom prst="rect">
            <a:avLst/>
          </a:prstGeom>
        </p:spPr>
      </p:pic>
      <p:pic>
        <p:nvPicPr>
          <p:cNvPr id="11" name="10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0075" y="4171950"/>
            <a:ext cx="285750" cy="285750"/>
          </a:xfrm>
          <a:prstGeom prst="rect">
            <a:avLst/>
          </a:prstGeom>
        </p:spPr>
      </p:pic>
      <p:pic>
        <p:nvPicPr>
          <p:cNvPr id="12" name="11 Resim" descr="120px-Orange_che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4225" y="4267200"/>
            <a:ext cx="266700" cy="266700"/>
          </a:xfrm>
          <a:prstGeom prst="rect">
            <a:avLst/>
          </a:prstGeom>
        </p:spPr>
      </p:pic>
      <p:pic>
        <p:nvPicPr>
          <p:cNvPr id="13" name="12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6300" y="4724400"/>
            <a:ext cx="295275" cy="295275"/>
          </a:xfrm>
          <a:prstGeom prst="rect">
            <a:avLst/>
          </a:prstGeom>
        </p:spPr>
      </p:pic>
      <p:pic>
        <p:nvPicPr>
          <p:cNvPr id="14" name="13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5175" y="4762500"/>
            <a:ext cx="276225" cy="276225"/>
          </a:xfrm>
          <a:prstGeom prst="rect">
            <a:avLst/>
          </a:prstGeom>
        </p:spPr>
      </p:pic>
      <p:pic>
        <p:nvPicPr>
          <p:cNvPr id="15" name="14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3771900"/>
            <a:ext cx="276225" cy="276225"/>
          </a:xfrm>
          <a:prstGeom prst="rect">
            <a:avLst/>
          </a:prstGeom>
        </p:spPr>
      </p:pic>
      <p:pic>
        <p:nvPicPr>
          <p:cNvPr id="16" name="15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4225" y="5705475"/>
            <a:ext cx="304800" cy="304800"/>
          </a:xfrm>
          <a:prstGeom prst="rect">
            <a:avLst/>
          </a:prstGeom>
        </p:spPr>
      </p:pic>
      <p:pic>
        <p:nvPicPr>
          <p:cNvPr id="17" name="16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1" y="5667376"/>
            <a:ext cx="323850" cy="323850"/>
          </a:xfrm>
          <a:prstGeom prst="rect">
            <a:avLst/>
          </a:prstGeom>
        </p:spPr>
      </p:pic>
      <p:pic>
        <p:nvPicPr>
          <p:cNvPr id="18" name="17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5175" y="5248275"/>
            <a:ext cx="295275" cy="295275"/>
          </a:xfrm>
          <a:prstGeom prst="rect">
            <a:avLst/>
          </a:prstGeom>
        </p:spPr>
      </p:pic>
      <p:pic>
        <p:nvPicPr>
          <p:cNvPr id="19" name="18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1" y="5172076"/>
            <a:ext cx="323850" cy="323850"/>
          </a:xfrm>
          <a:prstGeom prst="rect">
            <a:avLst/>
          </a:prstGeom>
        </p:spPr>
      </p:pic>
      <p:pic>
        <p:nvPicPr>
          <p:cNvPr id="20" name="19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5975" y="6143625"/>
            <a:ext cx="304800" cy="304800"/>
          </a:xfrm>
          <a:prstGeom prst="rect">
            <a:avLst/>
          </a:prstGeom>
        </p:spPr>
      </p:pic>
      <p:pic>
        <p:nvPicPr>
          <p:cNvPr id="21" name="20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5825" y="6210300"/>
            <a:ext cx="304800" cy="304800"/>
          </a:xfrm>
          <a:prstGeom prst="rect">
            <a:avLst/>
          </a:prstGeom>
        </p:spPr>
      </p:pic>
      <p:pic>
        <p:nvPicPr>
          <p:cNvPr id="22" name="21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5800" y="5686425"/>
            <a:ext cx="276225" cy="276225"/>
          </a:xfrm>
          <a:prstGeom prst="rect">
            <a:avLst/>
          </a:prstGeom>
        </p:spPr>
      </p:pic>
      <p:pic>
        <p:nvPicPr>
          <p:cNvPr id="23" name="22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8175" y="6219825"/>
            <a:ext cx="304800" cy="304800"/>
          </a:xfrm>
          <a:prstGeom prst="rect">
            <a:avLst/>
          </a:prstGeom>
        </p:spPr>
      </p:pic>
      <p:pic>
        <p:nvPicPr>
          <p:cNvPr id="24" name="23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4225" y="6200775"/>
            <a:ext cx="285750" cy="285750"/>
          </a:xfrm>
          <a:prstGeom prst="rect">
            <a:avLst/>
          </a:prstGeom>
        </p:spPr>
      </p:pic>
      <p:grpSp>
        <p:nvGrpSpPr>
          <p:cNvPr id="2" name="Group 3"/>
          <p:cNvGrpSpPr/>
          <p:nvPr/>
        </p:nvGrpSpPr>
        <p:grpSpPr>
          <a:xfrm>
            <a:off x="-163902" y="52999"/>
            <a:ext cx="9144000" cy="1077218"/>
            <a:chOff x="-218536" y="-1131860"/>
            <a:chExt cx="12192000" cy="1436291"/>
          </a:xfrm>
        </p:grpSpPr>
        <p:sp>
          <p:nvSpPr>
            <p:cNvPr id="27" name="TextBox 4"/>
            <p:cNvSpPr txBox="1"/>
            <p:nvPr/>
          </p:nvSpPr>
          <p:spPr>
            <a:xfrm>
              <a:off x="-218536" y="-1131860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bas Neue" panose="020B0606020202050201" pitchFamily="34" charset="0"/>
                </a:rPr>
                <a:t>PUAN TÜRLERİ İÇİN</a:t>
              </a:r>
              <a:endParaRPr lang="tr-TR" sz="4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HANGİ TESTLER ÇÖZÜLMELİ?</a:t>
              </a:r>
              <a:endParaRPr lang="en-US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546040"/>
            <a:ext cx="3086100" cy="365125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68264" y="928407"/>
            <a:ext cx="7886700" cy="1325563"/>
          </a:xfrm>
        </p:spPr>
        <p:txBody>
          <a:bodyPr>
            <a:noAutofit/>
          </a:bodyPr>
          <a:lstStyle/>
          <a:p>
            <a:r>
              <a:rPr lang="tr-TR" sz="2400" b="1" dirty="0">
                <a:solidFill>
                  <a:srgbClr val="C00000"/>
                </a:solidFill>
              </a:rPr>
              <a:t>TYT PUANI İLE </a:t>
            </a:r>
            <a:r>
              <a:rPr lang="tr-TR" sz="2400" b="1" dirty="0" smtClean="0">
                <a:solidFill>
                  <a:srgbClr val="C00000"/>
                </a:solidFill>
              </a:rPr>
              <a:t>MSÜ </a:t>
            </a:r>
            <a:r>
              <a:rPr lang="tr-TR" sz="2400" b="1" dirty="0">
                <a:solidFill>
                  <a:srgbClr val="C00000"/>
                </a:solidFill>
              </a:rPr>
              <a:t>ve POLİS MESLEK </a:t>
            </a:r>
            <a:br>
              <a:rPr lang="tr-TR" sz="2400" b="1" dirty="0">
                <a:solidFill>
                  <a:srgbClr val="C00000"/>
                </a:solidFill>
              </a:rPr>
            </a:br>
            <a:r>
              <a:rPr lang="tr-TR" sz="2400" b="1" dirty="0">
                <a:solidFill>
                  <a:srgbClr val="C00000"/>
                </a:solidFill>
              </a:rPr>
              <a:t>YÜKSEKOKULU ÖN BAŞVURULARI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1873" y="2197553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tr-TR" sz="1800" dirty="0"/>
              <a:t>Astsubay Meslek Yüksekokulu seçim aşamasında kullanılacaktır. </a:t>
            </a:r>
          </a:p>
          <a:p>
            <a:pPr>
              <a:buFont typeface="Arial" charset="0"/>
              <a:buChar char="•"/>
            </a:pPr>
            <a:endParaRPr lang="tr-TR" sz="1800" dirty="0"/>
          </a:p>
          <a:p>
            <a:pPr>
              <a:buFont typeface="Arial" charset="0"/>
              <a:buChar char="•"/>
            </a:pPr>
            <a:r>
              <a:rPr lang="tr-TR" sz="1800" b="1" dirty="0">
                <a:solidFill>
                  <a:srgbClr val="FF0000"/>
                </a:solidFill>
              </a:rPr>
              <a:t>***Subaylık ve Astsubaylık ön başvuruları için adayların  Milli Savunma üniversitesi Sınavını (MSÜ) takip etmeleri gerekmektedir. ***</a:t>
            </a:r>
          </a:p>
          <a:p>
            <a:pPr>
              <a:buFont typeface="Arial" charset="0"/>
              <a:buChar char="•"/>
            </a:pPr>
            <a:endParaRPr lang="tr-TR" sz="1800" dirty="0"/>
          </a:p>
          <a:p>
            <a:r>
              <a:rPr lang="tr-TR" sz="1800" dirty="0"/>
              <a:t> </a:t>
            </a:r>
            <a:r>
              <a:rPr lang="tr-TR" sz="1800" dirty="0" smtClean="0"/>
              <a:t>PMO için ÖSYM tarafından </a:t>
            </a:r>
            <a:r>
              <a:rPr lang="tr-TR" sz="1800" dirty="0"/>
              <a:t>yapılacak olan üniversiteye giriş sınavından istenilen puanı almış olmak, Polis Akademisi Başkanlığınca yapılan Aday Değerlendirme ve Seçme Sınavında ve ÖSYM Başkanlığı tarafından yapılacak PMYO Sınavında başarılı olmak şartları aranmaktadır.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E552DDE-4448-46A6-A719-E28F59D765E8}"/>
              </a:ext>
            </a:extLst>
          </p:cNvPr>
          <p:cNvSpPr/>
          <p:nvPr/>
        </p:nvSpPr>
        <p:spPr>
          <a:xfrm>
            <a:off x="272038" y="526290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PUAN ORANLARI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D02BC23-406D-4308-AC28-C1377D18EEF4}"/>
              </a:ext>
            </a:extLst>
          </p:cNvPr>
          <p:cNvGrpSpPr/>
          <p:nvPr/>
        </p:nvGrpSpPr>
        <p:grpSpPr>
          <a:xfrm>
            <a:off x="0" y="-12319"/>
            <a:ext cx="9144000" cy="1077218"/>
            <a:chOff x="-218536" y="-1046798"/>
            <a:chExt cx="12192000" cy="1436291"/>
          </a:xfrm>
        </p:grpSpPr>
        <p:sp>
          <p:nvSpPr>
            <p:cNvPr id="8" name="TextBox 4">
              <a:extLst>
                <a:ext uri="{FF2B5EF4-FFF2-40B4-BE49-F238E27FC236}">
                  <a16:creationId xmlns:a16="http://schemas.microsoft.com/office/drawing/2014/main" xmlns="" id="{59ECDAE5-746C-4FC8-8767-76B4D11AF0E8}"/>
                </a:ext>
              </a:extLst>
            </p:cNvPr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xmlns="" id="{A41A16B8-481C-4461-B278-2921B0C51142}"/>
                </a:ext>
              </a:extLst>
            </p:cNvPr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616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2016m\Desktop\yokatlas-2-yillik-en-cok-tercih-edilen-boluml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30225"/>
            <a:ext cx="7572428" cy="5532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2016m\Desktop\ATA-AOF-2-Yillik-On-Lisans-Bolumleri-Kontenjanlari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4"/>
            <a:ext cx="6956421" cy="392909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971600" y="1412776"/>
            <a:ext cx="6984776" cy="288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2016m\Desktop\istkontenjan2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14356"/>
            <a:ext cx="6323831" cy="4833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0" y="120047"/>
            <a:ext cx="9144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800" dirty="0"/>
              <a:t>Yükseköğretim Programlarına Başvurabilmek İçin En Az Kaç Puan Almak Gerekir?</a:t>
            </a:r>
            <a:endParaRPr lang="tr-TR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9667236"/>
              </p:ext>
            </p:extLst>
          </p:nvPr>
        </p:nvGraphicFramePr>
        <p:xfrm>
          <a:off x="155275" y="1397000"/>
          <a:ext cx="8747571" cy="48920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556959"/>
                <a:gridCol w="1182792"/>
                <a:gridCol w="3007820"/>
              </a:tblGrid>
              <a:tr h="55585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Yükseköğretim Programının Türü</a:t>
                      </a:r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İlgili Puan Türleri 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Puan/Başarı Sırası Koşulu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555856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Ön lisans programlarını tercih edebilmek için</a:t>
                      </a:r>
                      <a:endParaRPr lang="tr-TR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sınav puanının hesaplanmış olması gerekmektedir. 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56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Özel yetenek gerektiren lisans programlarına ön kayıt yaptırabilmek için </a:t>
                      </a:r>
                      <a:r>
                        <a:rPr lang="tr-TR" sz="1050" i="1" dirty="0" smtClean="0"/>
                        <a:t>(Devlet Konservatuvarlarının / Konservatuvarların lise devresi mezunlarının Konservatuvarların lisans devresine yerleştirilmesinde merkezî sınav puanı aranmaz.)</a:t>
                      </a:r>
                      <a:endParaRPr lang="tr-TR" sz="1050" i="1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sınav puanının hesaplanmış olması gerekmektedir. * 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56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Merkezi yerleştirme yapılan lisans programlarını tercih edebilmek için</a:t>
                      </a:r>
                      <a:endParaRPr lang="tr-TR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İlgili puan türünde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İlgili puan türünde sınav puanının hesaplanmış olması gerekmektedir.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56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Özel yetenek gerektiren öğretmenlik programlarına ön kayıt yaptırabilmek için</a:t>
                      </a:r>
                      <a:endParaRPr lang="tr-TR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En düşük 800 bininci (800.000)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5975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5084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SAYISAL </a:t>
            </a:r>
            <a:r>
              <a: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PUANA GÖRE 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193312" y="1099288"/>
          <a:ext cx="5397796" cy="57607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977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Tıp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Beslenme ve Diyetetik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Bilgisayar ve Yazılım Mühendisliği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Dil ve Konuşma Terapisi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Dijital Oyun Tasarımı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Diş Hekimliği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Eczacılık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err="1"/>
                        <a:t>Ergoterapi</a:t>
                      </a:r>
                      <a:r>
                        <a:rPr lang="tr-TR" dirty="0"/>
                        <a:t> (Fakülte, Yüksek kul)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Fizyoterapi ve Rehabilitasyon (Fakülte-Yüksek Okul)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Genetik ve </a:t>
                      </a:r>
                      <a:r>
                        <a:rPr lang="tr-TR" dirty="0" err="1"/>
                        <a:t>Biyomühendislik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Hemşirelik (Fakülte)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İç Mimarlık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Kentsel Tasarım ve Peyzaj Mimarlığı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Mimarlık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Moleküler Biyoloji ve Genetik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 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-159489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EŞİT AĞIRLIK PUANINA GÖRE</a:t>
            </a:r>
          </a:p>
          <a:p>
            <a:pPr algn="ctr"/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983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/>
                        <a:t>Hukuk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Çocuk Gelişimi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Sosyal Hizmet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Grafik Tasarım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Siyaset Bilimi ve Kamu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İç Mimarlık ve Çevre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Bankacılık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İktisadi ve İdari Bilimler Programları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İşletme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Kamu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Uluslararası İlişkiler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Moda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Psikoloji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Rehberlik ve Psikolojik Danışmanlık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Sınıf Öğretmenliği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SÖZEL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83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/>
                        <a:t>Animasyon ve Oyun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Çizgi Film ve Animasyon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Halkla İlişkiler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İlahiyat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Okul Öncesi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Özel Eğitim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Radyo, Televizyon ve Sinema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Rekreasyon Yönetimi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Sinema ve Televizyon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Sosyal Bilgiler Öğretmenliği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Türkçe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Tarih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Medya ve İletişim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İslam ve Din Bilimleri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Gastronomi ve Mutfak Sanatları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5291125" y="3113959"/>
            <a:ext cx="2448925" cy="2425960"/>
          </a:xfrm>
          <a:prstGeom prst="ellipse">
            <a:avLst/>
          </a:prstGeom>
          <a:solidFill>
            <a:srgbClr val="F4992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2" name="33 Grup"/>
          <p:cNvGrpSpPr/>
          <p:nvPr/>
        </p:nvGrpSpPr>
        <p:grpSpPr>
          <a:xfrm>
            <a:off x="441615" y="1461119"/>
            <a:ext cx="8260769" cy="3902491"/>
            <a:chOff x="5271422" y="-726840"/>
            <a:chExt cx="8260769" cy="3902491"/>
          </a:xfrm>
        </p:grpSpPr>
        <p:sp>
          <p:nvSpPr>
            <p:cNvPr id="7" name="Rectangle 6"/>
            <p:cNvSpPr/>
            <p:nvPr/>
          </p:nvSpPr>
          <p:spPr>
            <a:xfrm>
              <a:off x="5271422" y="2287457"/>
              <a:ext cx="74014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en-US" sz="2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58599" y="-726840"/>
              <a:ext cx="437359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400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SINAV BAŞVURULARI</a:t>
              </a:r>
              <a:endParaRPr lang="en-US" sz="4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0221316" y="1083936"/>
              <a:ext cx="2216989" cy="2091715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schemeClr val="tx1"/>
                  </a:solidFill>
                </a:rPr>
                <a:t>OCAK</a:t>
              </a:r>
            </a:p>
            <a:p>
              <a:pPr algn="ctr"/>
              <a:endParaRPr lang="tr-TR" sz="24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tr-TR" sz="2400" b="1" dirty="0" smtClean="0">
                  <a:solidFill>
                    <a:schemeClr val="tx1"/>
                  </a:solidFill>
                </a:rPr>
                <a:t>ŞUBAT </a:t>
              </a:r>
            </a:p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-163902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BAŞVURULAR</a:t>
            </a:r>
            <a:endParaRPr lang="tr-T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096"/>
            <a:ext cx="4277987" cy="42779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226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8 Grup"/>
          <p:cNvGrpSpPr/>
          <p:nvPr/>
        </p:nvGrpSpPr>
        <p:grpSpPr>
          <a:xfrm>
            <a:off x="3725967" y="0"/>
            <a:ext cx="2288287" cy="3303692"/>
            <a:chOff x="3725967" y="0"/>
            <a:chExt cx="2288287" cy="3303692"/>
          </a:xfrm>
        </p:grpSpPr>
        <p:sp>
          <p:nvSpPr>
            <p:cNvPr id="16" name="Oval 15"/>
            <p:cNvSpPr/>
            <p:nvPr/>
          </p:nvSpPr>
          <p:spPr>
            <a:xfrm>
              <a:off x="3725967" y="0"/>
              <a:ext cx="2288285" cy="233172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5968" y="2283077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/>
            </a:p>
            <a:p>
              <a:pPr algn="ctr"/>
              <a:endParaRPr lang="tr-TR" sz="135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4484" y="23803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HUKUK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Eşit Ağırlık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100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7" name="26 Altbilgi Yer Tutucusu"/>
          <p:cNvSpPr>
            <a:spLocks noGrp="1"/>
          </p:cNvSpPr>
          <p:nvPr>
            <p:ph type="ftr" sz="quarter" idx="11"/>
          </p:nvPr>
        </p:nvSpPr>
        <p:spPr>
          <a:xfrm>
            <a:off x="275117" y="0"/>
            <a:ext cx="3086100" cy="365125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4" name="33 Yuvarlatılmış Dikdörtgen"/>
          <p:cNvSpPr/>
          <p:nvPr/>
        </p:nvSpPr>
        <p:spPr>
          <a:xfrm>
            <a:off x="308342" y="1580530"/>
            <a:ext cx="3019647" cy="30302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Bazı Bölümler İçin Uygulanan Sıralama</a:t>
            </a:r>
          </a:p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Şartı</a:t>
            </a:r>
          </a:p>
        </p:txBody>
      </p:sp>
      <p:grpSp>
        <p:nvGrpSpPr>
          <p:cNvPr id="3" name="43 Grup"/>
          <p:cNvGrpSpPr/>
          <p:nvPr/>
        </p:nvGrpSpPr>
        <p:grpSpPr>
          <a:xfrm>
            <a:off x="6517759" y="0"/>
            <a:ext cx="2307265" cy="3289851"/>
            <a:chOff x="6517759" y="0"/>
            <a:chExt cx="2307265" cy="3289851"/>
          </a:xfrm>
        </p:grpSpPr>
        <p:sp>
          <p:nvSpPr>
            <p:cNvPr id="18" name="Rectangle 17"/>
            <p:cNvSpPr/>
            <p:nvPr/>
          </p:nvSpPr>
          <p:spPr>
            <a:xfrm>
              <a:off x="6517760" y="2302011"/>
              <a:ext cx="2307264" cy="987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" name="39 Grup"/>
            <p:cNvGrpSpPr/>
            <p:nvPr/>
          </p:nvGrpSpPr>
          <p:grpSpPr>
            <a:xfrm>
              <a:off x="6517759" y="0"/>
              <a:ext cx="2307263" cy="3264706"/>
              <a:chOff x="6517759" y="0"/>
              <a:chExt cx="2307263" cy="326470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517759" y="0"/>
                <a:ext cx="2307263" cy="2351058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14"/>
              <p:cNvSpPr txBox="1"/>
              <p:nvPr/>
            </p:nvSpPr>
            <p:spPr>
              <a:xfrm>
                <a:off x="6616289" y="2341376"/>
                <a:ext cx="2171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 Black" pitchFamily="34" charset="0"/>
                  </a:rPr>
                  <a:t>TIP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Arial Black" pitchFamily="34" charset="0"/>
                  </a:rPr>
                  <a:t>Sayısal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Arial Black" pitchFamily="34" charset="0"/>
                  </a:rPr>
                  <a:t>50 bin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5" name="41 Grup"/>
          <p:cNvGrpSpPr/>
          <p:nvPr/>
        </p:nvGrpSpPr>
        <p:grpSpPr>
          <a:xfrm>
            <a:off x="3664456" y="3393181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ECZACILIK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100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6" name="44 Grup"/>
          <p:cNvGrpSpPr/>
          <p:nvPr/>
        </p:nvGrpSpPr>
        <p:grpSpPr>
          <a:xfrm>
            <a:off x="6517759" y="3444949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DİŞ HEKİMLİĞİ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80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343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ltbilgi Yer Tutucusu"/>
          <p:cNvSpPr>
            <a:spLocks noGrp="1"/>
          </p:cNvSpPr>
          <p:nvPr>
            <p:ph type="ftr" sz="quarter" idx="11"/>
          </p:nvPr>
        </p:nvSpPr>
        <p:spPr>
          <a:xfrm>
            <a:off x="275117" y="0"/>
            <a:ext cx="3086100" cy="365125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2" name="40 Grup"/>
          <p:cNvGrpSpPr/>
          <p:nvPr/>
        </p:nvGrpSpPr>
        <p:grpSpPr>
          <a:xfrm>
            <a:off x="427588" y="1307805"/>
            <a:ext cx="2294347" cy="3152078"/>
            <a:chOff x="470118" y="3541607"/>
            <a:chExt cx="2294347" cy="3152078"/>
          </a:xfrm>
        </p:grpSpPr>
        <p:sp>
          <p:nvSpPr>
            <p:cNvPr id="10" name="Oval 9"/>
            <p:cNvSpPr/>
            <p:nvPr/>
          </p:nvSpPr>
          <p:spPr>
            <a:xfrm>
              <a:off x="470118" y="3541607"/>
              <a:ext cx="2294345" cy="2214606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0119" y="5763178"/>
              <a:ext cx="2294346" cy="9305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534465" y="5765059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MÜHENDİSLİK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" name="41 Grup"/>
          <p:cNvGrpSpPr/>
          <p:nvPr/>
        </p:nvGrpSpPr>
        <p:grpSpPr>
          <a:xfrm>
            <a:off x="3430539" y="1154559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ÖĞRETMENLİK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" name="44 Grup"/>
          <p:cNvGrpSpPr/>
          <p:nvPr/>
        </p:nvGrpSpPr>
        <p:grpSpPr>
          <a:xfrm>
            <a:off x="6196265" y="1143926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MİMARLIK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250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839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      			BAŞVURULAR</a:t>
            </a:r>
          </a:p>
          <a:p>
            <a:pPr>
              <a:buNone/>
            </a:pPr>
            <a:r>
              <a:rPr lang="tr-TR" dirty="0" smtClean="0"/>
              <a:t>12. SINIFLAR KENDİ OKULLARINDA VEYA TC KİMLİK KARTINDA FOTOĞRAFI OLANLAR </a:t>
            </a:r>
            <a:r>
              <a:rPr lang="tr-TR" b="1" u="sng" dirty="0" smtClean="0">
                <a:solidFill>
                  <a:srgbClr val="C00000"/>
                </a:solidFill>
              </a:rPr>
              <a:t>E –DEVLET </a:t>
            </a:r>
            <a:r>
              <a:rPr lang="tr-TR" dirty="0" smtClean="0"/>
              <a:t>ÜZERİNDEN DE YAPABİILİRLER.</a:t>
            </a:r>
          </a:p>
          <a:p>
            <a:r>
              <a:rPr lang="tr-TR" dirty="0" smtClean="0"/>
              <a:t>MEZUN ÖĞRENCİLER BİREYSEL OLARAK İSE E-DEVLETİ,</a:t>
            </a:r>
            <a:r>
              <a:rPr lang="tr-TR" dirty="0" smtClean="0">
                <a:hlinkClick r:id="rId2"/>
              </a:rPr>
              <a:t>https://ais.osym.gov.tr/</a:t>
            </a:r>
            <a:r>
              <a:rPr lang="tr-TR" dirty="0" smtClean="0"/>
              <a:t> adresinden ve ÖSYM başvuru merkezlerinden yapılabilecek.</a:t>
            </a:r>
          </a:p>
          <a:p>
            <a:pPr>
              <a:buNone/>
            </a:pPr>
            <a:r>
              <a:rPr lang="tr-TR" dirty="0" smtClean="0"/>
              <a:t>AYNI ZAMANDA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Rectangle 5"/>
          <p:cNvSpPr/>
          <p:nvPr/>
        </p:nvSpPr>
        <p:spPr>
          <a:xfrm>
            <a:off x="285720" y="0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SINAV ÜCRETİ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65" y="2162932"/>
            <a:ext cx="2716528" cy="3673647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962772" y="3221931"/>
            <a:ext cx="455257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2022</a:t>
            </a:r>
            <a:r>
              <a:rPr lang="tr-TR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:</a:t>
            </a:r>
            <a:r>
              <a:rPr lang="tr-TR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115</a:t>
            </a:r>
            <a:r>
              <a:rPr lang="tr-TR" sz="2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TL</a:t>
            </a:r>
          </a:p>
          <a:p>
            <a:pPr algn="ctr"/>
            <a:endParaRPr lang="tr-TR" sz="24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tr-TR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2023</a:t>
            </a:r>
            <a:r>
              <a:rPr lang="tr-TR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:</a:t>
            </a:r>
            <a:r>
              <a:rPr lang="tr-TR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-----</a:t>
            </a:r>
            <a:r>
              <a:rPr lang="tr-TR" sz="2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TL</a:t>
            </a:r>
            <a:endParaRPr lang="tr-TR" sz="40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929058" y="2071678"/>
            <a:ext cx="4244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HER OTURUM İÇİN</a:t>
            </a:r>
            <a:endParaRPr lang="tr-TR" sz="3600" dirty="0"/>
          </a:p>
        </p:txBody>
      </p:sp>
    </p:spTree>
    <p:extLst>
      <p:ext uri="{BB962C8B-B14F-4D97-AF65-F5344CB8AC3E}">
        <p14:creationId xmlns="" xmlns:p14="http://schemas.microsoft.com/office/powerpoint/2010/main" val="5918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" name="33 Grup"/>
          <p:cNvGrpSpPr/>
          <p:nvPr/>
        </p:nvGrpSpPr>
        <p:grpSpPr>
          <a:xfrm>
            <a:off x="441615" y="1461119"/>
            <a:ext cx="8260769" cy="3773844"/>
            <a:chOff x="5271422" y="-726840"/>
            <a:chExt cx="8260769" cy="3773844"/>
          </a:xfrm>
        </p:grpSpPr>
        <p:sp>
          <p:nvSpPr>
            <p:cNvPr id="7" name="Rectangle 6"/>
            <p:cNvSpPr/>
            <p:nvPr/>
          </p:nvSpPr>
          <p:spPr>
            <a:xfrm>
              <a:off x="5271422" y="2287457"/>
              <a:ext cx="74014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en-US" sz="2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58599" y="-726840"/>
              <a:ext cx="43735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687031" y="955289"/>
              <a:ext cx="2859931" cy="2091715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000" b="1" dirty="0" smtClean="0">
                  <a:solidFill>
                    <a:schemeClr val="tx1"/>
                  </a:solidFill>
                </a:rPr>
                <a:t>2. OTURUM</a:t>
              </a:r>
            </a:p>
            <a:p>
              <a:pPr algn="ctr"/>
              <a:r>
                <a:rPr lang="tr-TR" sz="2000" b="1" dirty="0" smtClean="0">
                  <a:solidFill>
                    <a:schemeClr val="tx1"/>
                  </a:solidFill>
                </a:rPr>
                <a:t>(AYT)</a:t>
              </a:r>
            </a:p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-163902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YKS OTURUMLARI</a:t>
            </a:r>
            <a:endParaRPr lang="tr-T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Oval 8"/>
          <p:cNvSpPr/>
          <p:nvPr/>
        </p:nvSpPr>
        <p:spPr>
          <a:xfrm>
            <a:off x="4857752" y="3214686"/>
            <a:ext cx="3071834" cy="235745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3. OTURUM</a:t>
            </a:r>
          </a:p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(YDT)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Oval 8"/>
          <p:cNvSpPr/>
          <p:nvPr/>
        </p:nvSpPr>
        <p:spPr>
          <a:xfrm>
            <a:off x="2786050" y="928670"/>
            <a:ext cx="3571900" cy="235745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tr-TR" sz="2400" b="1" dirty="0" smtClean="0">
                <a:solidFill>
                  <a:schemeClr val="tx1"/>
                </a:solidFill>
              </a:rPr>
              <a:t>OTURUM</a:t>
            </a:r>
          </a:p>
          <a:p>
            <a:pPr marL="457200" indent="-457200" algn="ctr"/>
            <a:r>
              <a:rPr lang="tr-TR" sz="2400" b="1" dirty="0" smtClean="0">
                <a:solidFill>
                  <a:schemeClr val="tx1"/>
                </a:solidFill>
              </a:rPr>
              <a:t>TYT</a:t>
            </a:r>
          </a:p>
          <a:p>
            <a:pPr marL="457200" indent="-457200" algn="ctr"/>
            <a:r>
              <a:rPr lang="tr-TR" sz="1400" b="1" dirty="0" smtClean="0">
                <a:solidFill>
                  <a:schemeClr val="tx1"/>
                </a:solidFill>
              </a:rPr>
              <a:t>(TEMEL YETERLİLİK TESTİ</a:t>
            </a:r>
            <a:r>
              <a:rPr lang="tr-TR" sz="2400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226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4343955" y="4737542"/>
            <a:ext cx="2168783" cy="151603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HAZİRAN</a:t>
            </a:r>
          </a:p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Pazar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90532" y="2923784"/>
            <a:ext cx="2222206" cy="144889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HAZİRAN</a:t>
            </a: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Pazar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290532" y="1247357"/>
            <a:ext cx="2009552" cy="126752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HAZİRAN</a:t>
            </a:r>
          </a:p>
          <a:p>
            <a:pPr algn="ctr"/>
            <a:r>
              <a:rPr lang="tr-T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CUMARTESİ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219" y="1560776"/>
            <a:ext cx="2365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TYT</a:t>
            </a:r>
          </a:p>
          <a:p>
            <a:pPr algn="ctr"/>
            <a:r>
              <a:rPr lang="tr-TR" sz="1600" dirty="0">
                <a:solidFill>
                  <a:schemeClr val="accent2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Temel Yeterlilik Testi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588795" y="3227199"/>
            <a:ext cx="1942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AYT</a:t>
            </a:r>
          </a:p>
          <a:p>
            <a:pPr algn="ctr"/>
            <a:r>
              <a:rPr lang="tr-TR" sz="1600" dirty="0">
                <a:solidFill>
                  <a:schemeClr val="accent3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Alan Yeterlilik Testi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588794" y="4851273"/>
            <a:ext cx="19428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DİL</a:t>
            </a:r>
          </a:p>
          <a:p>
            <a:pPr algn="ctr"/>
            <a:r>
              <a:rPr lang="tr-TR" sz="2400" dirty="0">
                <a:solidFill>
                  <a:srgbClr val="0070C0"/>
                </a:solidFill>
                <a:latin typeface="Roboto Bk" pitchFamily="2" charset="0"/>
                <a:ea typeface="Roboto Bk" pitchFamily="2" charset="0"/>
              </a:rPr>
              <a:t>Dil Testi</a:t>
            </a:r>
            <a:endParaRPr lang="en-US" sz="2400" dirty="0">
              <a:solidFill>
                <a:srgbClr val="0070C0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228045" y="4622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SINAV TAKVİMİ</a:t>
            </a:r>
          </a:p>
          <a:p>
            <a:pPr algn="ctr"/>
            <a:r>
              <a:rPr lang="tr-TR" sz="20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Haziran 2. veya 3. haftası</a:t>
            </a:r>
            <a:endParaRPr lang="tr-TR" sz="2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Ok: Sağ 1">
            <a:extLst>
              <a:ext uri="{FF2B5EF4-FFF2-40B4-BE49-F238E27FC236}">
                <a16:creationId xmlns:a16="http://schemas.microsoft.com/office/drawing/2014/main" xmlns="" id="{5126B77D-3D46-4683-96AC-5CCE6FE34659}"/>
              </a:ext>
            </a:extLst>
          </p:cNvPr>
          <p:cNvSpPr/>
          <p:nvPr/>
        </p:nvSpPr>
        <p:spPr>
          <a:xfrm>
            <a:off x="3083629" y="1641086"/>
            <a:ext cx="839755" cy="61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xmlns="" id="{3BADFBAE-7126-434B-B46D-3B131FDAF285}"/>
              </a:ext>
            </a:extLst>
          </p:cNvPr>
          <p:cNvSpPr/>
          <p:nvPr/>
        </p:nvSpPr>
        <p:spPr>
          <a:xfrm>
            <a:off x="3083630" y="3258446"/>
            <a:ext cx="839755" cy="61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xmlns="" id="{FEFC8B3A-76F2-47EE-AFFE-C747C4C938A0}"/>
              </a:ext>
            </a:extLst>
          </p:cNvPr>
          <p:cNvSpPr/>
          <p:nvPr/>
        </p:nvSpPr>
        <p:spPr>
          <a:xfrm>
            <a:off x="3083630" y="5119433"/>
            <a:ext cx="839755" cy="61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0DD29760-76AD-4922-ADD4-C2596A4F3B5A}"/>
              </a:ext>
            </a:extLst>
          </p:cNvPr>
          <p:cNvSpPr txBox="1"/>
          <p:nvPr/>
        </p:nvSpPr>
        <p:spPr>
          <a:xfrm>
            <a:off x="7507094" y="1550113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10.15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0D258C5A-3EA5-4DA2-BF99-527A16C9E6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38" y="1419819"/>
            <a:ext cx="888671" cy="888671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xmlns="" id="{47EA6540-E636-499B-B843-0DA8B934B8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979" y="3227199"/>
            <a:ext cx="888671" cy="888671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xmlns="" id="{FE950A8D-3018-4E31-8B3A-5E734B8EA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23" y="5034579"/>
            <a:ext cx="888671" cy="888671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:a16="http://schemas.microsoft.com/office/drawing/2014/main" xmlns="" id="{61DFF9B2-B56B-41F9-8DD3-3052522D3CAA}"/>
              </a:ext>
            </a:extLst>
          </p:cNvPr>
          <p:cNvSpPr txBox="1"/>
          <p:nvPr/>
        </p:nvSpPr>
        <p:spPr>
          <a:xfrm>
            <a:off x="7507094" y="3369576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10.15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xmlns="" id="{ACF981F8-B2DC-4B54-9D73-455B62C83021}"/>
              </a:ext>
            </a:extLst>
          </p:cNvPr>
          <p:cNvSpPr txBox="1"/>
          <p:nvPr/>
        </p:nvSpPr>
        <p:spPr>
          <a:xfrm>
            <a:off x="7507094" y="5155487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15.45</a:t>
            </a:r>
          </a:p>
        </p:txBody>
      </p:sp>
    </p:spTree>
    <p:extLst>
      <p:ext uri="{BB962C8B-B14F-4D97-AF65-F5344CB8AC3E}">
        <p14:creationId xmlns="" xmlns:p14="http://schemas.microsoft.com/office/powerpoint/2010/main" val="247769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2" grpId="0"/>
      <p:bldP spid="23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5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</a:t>
              </a:r>
              <a:r>
                <a:rPr lang="tr-TR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bas Neue" panose="020B0606020202050201" pitchFamily="34" charset="0"/>
                </a:rPr>
                <a:t> </a:t>
              </a:r>
              <a:r>
                <a:rPr lang="tr-TR" sz="40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bas Neue" panose="020B0606020202050201" pitchFamily="34" charset="0"/>
                </a:rPr>
                <a:t>TYT SORU SAYILARI</a:t>
              </a:r>
            </a:p>
            <a:p>
              <a:pPr algn="ctr"/>
              <a:endParaRPr lang="en-US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153" y="-433978"/>
              <a:ext cx="10944665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TEMEL YETERLİLİK TESTİ</a:t>
              </a:r>
              <a:endParaRPr lang="en-US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905814" y="1345237"/>
            <a:ext cx="94114" cy="497576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667199" y="1122140"/>
            <a:ext cx="181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accent1">
                    <a:lumMod val="75000"/>
                  </a:schemeClr>
                </a:solidFill>
              </a:rPr>
              <a:t>Türkçe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571868" y="1142984"/>
            <a:ext cx="1111582" cy="82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43306" y="2214554"/>
            <a:ext cx="1062000" cy="868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14744" y="3429000"/>
            <a:ext cx="915583" cy="9155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4744" y="4714884"/>
            <a:ext cx="921892" cy="921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" name="39 Grup"/>
          <p:cNvGrpSpPr/>
          <p:nvPr/>
        </p:nvGrpSpPr>
        <p:grpSpPr>
          <a:xfrm>
            <a:off x="357158" y="5500702"/>
            <a:ext cx="2604836" cy="1000663"/>
            <a:chOff x="6455185" y="3940592"/>
            <a:chExt cx="2423681" cy="1000663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6456929" y="3940592"/>
              <a:ext cx="1807980" cy="10006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5185" y="3967143"/>
              <a:ext cx="242368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05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Coğrafya                     </a:t>
              </a:r>
              <a:r>
                <a:rPr lang="tr-TR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</a:t>
              </a:r>
              <a:r>
                <a:rPr lang="tr-TR" sz="105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</a:p>
            <a:p>
              <a:r>
                <a:rPr lang="tr-TR" sz="105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Din Kültürü ve </a:t>
              </a:r>
              <a:r>
                <a:rPr lang="tr-TR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A.B.  :5</a:t>
              </a:r>
              <a:endParaRPr lang="tr-TR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05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Felsefe                        </a:t>
              </a:r>
              <a:r>
                <a:rPr lang="tr-TR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</a:t>
              </a:r>
              <a:r>
                <a:rPr lang="tr-TR" sz="105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</a:p>
            <a:p>
              <a:r>
                <a:rPr lang="tr-TR" sz="105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Tarih                            </a:t>
              </a:r>
              <a:r>
                <a:rPr lang="tr-TR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</a:t>
              </a:r>
              <a:r>
                <a:rPr lang="tr-TR" sz="105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  <a:endPara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7158" y="5000636"/>
            <a:ext cx="316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6">
                    <a:lumMod val="75000"/>
                  </a:schemeClr>
                </a:solidFill>
              </a:rPr>
              <a:t>Sosyal Bilimler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2214554"/>
            <a:ext cx="2364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Matematik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4" name="44 Grup"/>
          <p:cNvGrpSpPr/>
          <p:nvPr/>
        </p:nvGrpSpPr>
        <p:grpSpPr>
          <a:xfrm>
            <a:off x="714348" y="4000504"/>
            <a:ext cx="1348716" cy="836762"/>
            <a:chOff x="1397478" y="4632386"/>
            <a:chExt cx="1348716" cy="836762"/>
          </a:xfrm>
        </p:grpSpPr>
        <p:sp>
          <p:nvSpPr>
            <p:cNvPr id="37" name="36 Yuvarlatılmış Dikdörtgen"/>
            <p:cNvSpPr/>
            <p:nvPr/>
          </p:nvSpPr>
          <p:spPr>
            <a:xfrm>
              <a:off x="1397478" y="4632386"/>
              <a:ext cx="1348716" cy="83676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887" y="4678698"/>
              <a:ext cx="1147313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100" b="1" dirty="0">
                  <a:solidFill>
                    <a:schemeClr val="bg1"/>
                  </a:solidFill>
                </a:rPr>
                <a:t>Fizik      :7</a:t>
              </a:r>
            </a:p>
            <a:p>
              <a:r>
                <a:rPr lang="tr-TR" sz="1100" b="1" dirty="0">
                  <a:solidFill>
                    <a:schemeClr val="bg1"/>
                  </a:solidFill>
                </a:rPr>
                <a:t>Kimya   :7</a:t>
              </a:r>
            </a:p>
            <a:p>
              <a:r>
                <a:rPr lang="tr-TR" sz="1100" b="1" dirty="0">
                  <a:solidFill>
                    <a:schemeClr val="bg1"/>
                  </a:solidFill>
                </a:rPr>
                <a:t>Biyoloji :6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8596" y="3429000"/>
            <a:ext cx="2963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3">
                    <a:lumMod val="50000"/>
                  </a:schemeClr>
                </a:solidFill>
              </a:rPr>
              <a:t>Fen Bilimleri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832599" y="1122140"/>
            <a:ext cx="244943" cy="24494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837598" y="6226362"/>
            <a:ext cx="228045" cy="2280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" name="34 Grup"/>
          <p:cNvGrpSpPr/>
          <p:nvPr/>
        </p:nvGrpSpPr>
        <p:grpSpPr>
          <a:xfrm>
            <a:off x="4836695" y="2568704"/>
            <a:ext cx="2389517" cy="1553759"/>
            <a:chOff x="2568811" y="1201121"/>
            <a:chExt cx="2389517" cy="1553759"/>
          </a:xfrm>
        </p:grpSpPr>
        <p:sp>
          <p:nvSpPr>
            <p:cNvPr id="31" name="30 Metin kutusu"/>
            <p:cNvSpPr txBox="1"/>
            <p:nvPr/>
          </p:nvSpPr>
          <p:spPr>
            <a:xfrm>
              <a:off x="2568811" y="1201121"/>
              <a:ext cx="23895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>
                <a:spcAft>
                  <a:spcPts val="600"/>
                </a:spcAft>
              </a:pPr>
              <a:r>
                <a:rPr lang="tr-TR" sz="4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120</a:t>
              </a:r>
              <a:endParaRPr lang="tr-TR" sz="1050" dirty="0"/>
            </a:p>
          </p:txBody>
        </p:sp>
        <p:sp>
          <p:nvSpPr>
            <p:cNvPr id="33" name="32 Metin kutusu"/>
            <p:cNvSpPr txBox="1"/>
            <p:nvPr/>
          </p:nvSpPr>
          <p:spPr>
            <a:xfrm>
              <a:off x="2797759" y="2108549"/>
              <a:ext cx="153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dirty="0"/>
                <a:t>Soru</a:t>
              </a:r>
            </a:p>
          </p:txBody>
        </p:sp>
      </p:grpSp>
      <p:grpSp>
        <p:nvGrpSpPr>
          <p:cNvPr id="16" name="45 Grup"/>
          <p:cNvGrpSpPr/>
          <p:nvPr/>
        </p:nvGrpSpPr>
        <p:grpSpPr>
          <a:xfrm>
            <a:off x="6754483" y="2571744"/>
            <a:ext cx="2389517" cy="1584498"/>
            <a:chOff x="6208143" y="980536"/>
            <a:chExt cx="2389517" cy="1561366"/>
          </a:xfrm>
        </p:grpSpPr>
        <p:sp>
          <p:nvSpPr>
            <p:cNvPr id="32" name="31 Metin kutusu"/>
            <p:cNvSpPr txBox="1"/>
            <p:nvPr/>
          </p:nvSpPr>
          <p:spPr>
            <a:xfrm>
              <a:off x="6208143" y="980536"/>
              <a:ext cx="2389517" cy="909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165</a:t>
              </a:r>
              <a:endParaRPr lang="tr-TR" sz="1100" dirty="0"/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6293877" y="1965664"/>
              <a:ext cx="1788544" cy="576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200" dirty="0"/>
                <a:t>Dakika</a:t>
              </a:r>
            </a:p>
          </p:txBody>
        </p:sp>
      </p:grp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5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016m\Desktop\SFSDFSFS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1" y="571480"/>
            <a:ext cx="6079611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örünüş">
  <a:themeElements>
    <a:clrScheme name="Görünüş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örünüş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örünü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378</TotalTime>
  <Words>941</Words>
  <Application>Microsoft Office PowerPoint</Application>
  <PresentationFormat>Ekran Gösterisi (4:3)</PresentationFormat>
  <Paragraphs>306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Görünüş</vt:lpstr>
      <vt:lpstr>YKS 2023 TANITIM SUNUSU</vt:lpstr>
      <vt:lpstr> YKS   (YÜKSEK ÖĞRETİM KURUMLARI SINAVI) TYT-AYT-YDT 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9.+10.+11.+12.SINIF                  4   DİPLOMA N.  X    3                             5       </vt:lpstr>
      <vt:lpstr>OKUL BİRİNCİLİĞİ AVANTAJI</vt:lpstr>
      <vt:lpstr>Slayt 18</vt:lpstr>
      <vt:lpstr>Slayt 19</vt:lpstr>
      <vt:lpstr>Slayt 20</vt:lpstr>
      <vt:lpstr>Slayt 21</vt:lpstr>
      <vt:lpstr>TYT PUANI İLE MSÜ ve POLİS MESLEK  YÜKSEKOKULU ÖN BAŞVURULARI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YKS 2023 TANITIM SUNUSU</dc:title>
  <dc:creator>ercan demir</dc:creator>
  <cp:lastModifiedBy>Hüseyin BİÇEN</cp:lastModifiedBy>
  <cp:revision>32</cp:revision>
  <dcterms:created xsi:type="dcterms:W3CDTF">2022-08-15T09:12:05Z</dcterms:created>
  <dcterms:modified xsi:type="dcterms:W3CDTF">2022-09-16T08:14:17Z</dcterms:modified>
</cp:coreProperties>
</file>