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4" r:id="rId2"/>
    <p:sldMasterId id="2147483699" r:id="rId3"/>
  </p:sldMasterIdLst>
  <p:notesMasterIdLst>
    <p:notesMasterId r:id="rId18"/>
  </p:notesMasterIdLst>
  <p:sldIdLst>
    <p:sldId id="329" r:id="rId4"/>
    <p:sldId id="356" r:id="rId5"/>
    <p:sldId id="395" r:id="rId6"/>
    <p:sldId id="387" r:id="rId7"/>
    <p:sldId id="388" r:id="rId8"/>
    <p:sldId id="389" r:id="rId9"/>
    <p:sldId id="390" r:id="rId10"/>
    <p:sldId id="394" r:id="rId11"/>
    <p:sldId id="391" r:id="rId12"/>
    <p:sldId id="396" r:id="rId13"/>
    <p:sldId id="397" r:id="rId14"/>
    <p:sldId id="392" r:id="rId15"/>
    <p:sldId id="393" r:id="rId16"/>
    <p:sldId id="386" r:id="rId17"/>
  </p:sldIdLst>
  <p:sldSz cx="10691813" cy="7559675"/>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YAYLAK" initials="MY" lastIdx="2" clrIdx="0">
    <p:extLst>
      <p:ext uri="{19B8F6BF-5375-455C-9EA6-DF929625EA0E}">
        <p15:presenceInfo xmlns:p15="http://schemas.microsoft.com/office/powerpoint/2012/main" userId="S-1-5-21-606747145-725345543-1801674531-65650" providerId="AD"/>
      </p:ext>
    </p:extLst>
  </p:cmAuthor>
  <p:cmAuthor id="2" name="Ayhan OZTURK01" initials="AO" lastIdx="4" clrIdx="1">
    <p:extLst>
      <p:ext uri="{19B8F6BF-5375-455C-9EA6-DF929625EA0E}">
        <p15:presenceInfo xmlns:p15="http://schemas.microsoft.com/office/powerpoint/2012/main" userId="S-1-5-21-606747145-725345543-1801674531-55353" providerId="AD"/>
      </p:ext>
    </p:extLst>
  </p:cmAuthor>
  <p:cmAuthor id="4" name="Yazar" initials="A" lastIdx="66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E0"/>
    <a:srgbClr val="F2E7DD"/>
    <a:srgbClr val="E8DCD0"/>
    <a:srgbClr val="FFFBF8"/>
    <a:srgbClr val="DA291C"/>
    <a:srgbClr val="800000"/>
    <a:srgbClr val="D9C6BA"/>
    <a:srgbClr val="E1CDCC"/>
    <a:srgbClr val="DC8E77"/>
    <a:srgbClr val="A37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7446" autoAdjust="0"/>
  </p:normalViewPr>
  <p:slideViewPr>
    <p:cSldViewPr snapToGrid="0">
      <p:cViewPr varScale="1">
        <p:scale>
          <a:sx n="77" d="100"/>
          <a:sy n="77" d="100"/>
        </p:scale>
        <p:origin x="1272" y="67"/>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9" d="100"/>
          <a:sy n="109" d="100"/>
        </p:scale>
        <p:origin x="5232"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60" cy="498056"/>
          </a:xfrm>
          <a:prstGeom prst="rect">
            <a:avLst/>
          </a:prstGeom>
        </p:spPr>
        <p:txBody>
          <a:bodyPr vert="horz" lIns="91457" tIns="45730" rIns="91457" bIns="45730" rtlCol="0"/>
          <a:lstStyle>
            <a:lvl1pPr algn="l">
              <a:defRPr sz="1200"/>
            </a:lvl1pPr>
          </a:lstStyle>
          <a:p>
            <a:endParaRPr lang="tr-TR"/>
          </a:p>
        </p:txBody>
      </p:sp>
      <p:sp>
        <p:nvSpPr>
          <p:cNvPr id="3" name="Veri Yer Tutucusu 2"/>
          <p:cNvSpPr>
            <a:spLocks noGrp="1"/>
          </p:cNvSpPr>
          <p:nvPr>
            <p:ph type="dt" idx="1"/>
          </p:nvPr>
        </p:nvSpPr>
        <p:spPr>
          <a:xfrm>
            <a:off x="3850442" y="0"/>
            <a:ext cx="2945660" cy="498056"/>
          </a:xfrm>
          <a:prstGeom prst="rect">
            <a:avLst/>
          </a:prstGeom>
        </p:spPr>
        <p:txBody>
          <a:bodyPr vert="horz" lIns="91457" tIns="45730" rIns="91457" bIns="45730" rtlCol="0"/>
          <a:lstStyle>
            <a:lvl1pPr algn="r">
              <a:defRPr sz="1200"/>
            </a:lvl1pPr>
          </a:lstStyle>
          <a:p>
            <a:fld id="{690CC178-33A6-4230-9F3E-5AA43948B8A2}" type="datetimeFigureOut">
              <a:rPr lang="tr-TR" smtClean="0"/>
              <a:t>2.09.2025</a:t>
            </a:fld>
            <a:endParaRPr lang="tr-TR"/>
          </a:p>
        </p:txBody>
      </p:sp>
      <p:sp>
        <p:nvSpPr>
          <p:cNvPr id="4" name="Slayt Resmi Yer Tutucusu 3"/>
          <p:cNvSpPr>
            <a:spLocks noGrp="1" noRot="1" noChangeAspect="1"/>
          </p:cNvSpPr>
          <p:nvPr>
            <p:ph type="sldImg" idx="2"/>
          </p:nvPr>
        </p:nvSpPr>
        <p:spPr>
          <a:xfrm>
            <a:off x="1028700" y="1239838"/>
            <a:ext cx="4740275" cy="3351212"/>
          </a:xfrm>
          <a:prstGeom prst="rect">
            <a:avLst/>
          </a:prstGeom>
          <a:noFill/>
          <a:ln w="12700">
            <a:solidFill>
              <a:prstClr val="black"/>
            </a:solidFill>
          </a:ln>
        </p:spPr>
        <p:txBody>
          <a:bodyPr vert="horz" lIns="91457" tIns="45730" rIns="91457" bIns="45730" rtlCol="0" anchor="ctr"/>
          <a:lstStyle/>
          <a:p>
            <a:endParaRPr lang="tr-TR"/>
          </a:p>
        </p:txBody>
      </p:sp>
      <p:sp>
        <p:nvSpPr>
          <p:cNvPr id="5" name="Not Yer Tutucusu 4"/>
          <p:cNvSpPr>
            <a:spLocks noGrp="1"/>
          </p:cNvSpPr>
          <p:nvPr>
            <p:ph type="body" sz="quarter" idx="3"/>
          </p:nvPr>
        </p:nvSpPr>
        <p:spPr>
          <a:xfrm>
            <a:off x="679768" y="4777195"/>
            <a:ext cx="5438140" cy="3908613"/>
          </a:xfrm>
          <a:prstGeom prst="rect">
            <a:avLst/>
          </a:prstGeom>
        </p:spPr>
        <p:txBody>
          <a:bodyPr vert="horz" lIns="91457" tIns="45730" rIns="91457" bIns="4573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6"/>
            <a:ext cx="2945660" cy="498055"/>
          </a:xfrm>
          <a:prstGeom prst="rect">
            <a:avLst/>
          </a:prstGeom>
        </p:spPr>
        <p:txBody>
          <a:bodyPr vert="horz" lIns="91457" tIns="45730" rIns="91457" bIns="4573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2" y="9428586"/>
            <a:ext cx="2945660" cy="498055"/>
          </a:xfrm>
          <a:prstGeom prst="rect">
            <a:avLst/>
          </a:prstGeom>
        </p:spPr>
        <p:txBody>
          <a:bodyPr vert="horz" lIns="91457" tIns="45730" rIns="91457" bIns="45730" rtlCol="0" anchor="b"/>
          <a:lstStyle>
            <a:lvl1pPr algn="r">
              <a:defRPr sz="1200"/>
            </a:lvl1pPr>
          </a:lstStyle>
          <a:p>
            <a:fld id="{9B442DCC-CFEC-4D5E-85AF-B5136678DC19}" type="slidenum">
              <a:rPr lang="tr-TR" smtClean="0"/>
              <a:t>‹#›</a:t>
            </a:fld>
            <a:endParaRPr lang="tr-TR"/>
          </a:p>
        </p:txBody>
      </p:sp>
    </p:spTree>
    <p:extLst>
      <p:ext uri="{BB962C8B-B14F-4D97-AF65-F5344CB8AC3E}">
        <p14:creationId xmlns:p14="http://schemas.microsoft.com/office/powerpoint/2010/main" val="416890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AFB5D21-3894-4AD5-99E4-9533216B8D4E}"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6724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43829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59869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8EE09D-089E-468A-B62D-3CCEDF17FE8F}"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1877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95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8EE09D-089E-468A-B62D-3CCEDF17FE8F}"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95851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8EE09D-089E-468A-B62D-3CCEDF17FE8F}" type="datetimeFigureOut">
              <a:rPr lang="tr-TR" smtClean="0"/>
              <a:t>2.09.2025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56776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8EE09D-089E-468A-B62D-3CCEDF17FE8F}" type="datetimeFigureOut">
              <a:rPr lang="tr-TR" smtClean="0"/>
              <a:t>2.09.2025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65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8EE09D-089E-468A-B62D-3CCEDF17FE8F}" type="datetimeFigureOut">
              <a:rPr lang="tr-TR" smtClean="0"/>
              <a:t>2.09.2025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53454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8EE09D-089E-468A-B62D-3CCEDF17FE8F}" type="datetimeFigureOut">
              <a:rPr lang="tr-TR" smtClean="0"/>
              <a:t>2.09.2025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61177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2.09.2025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01183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07566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2.09.2025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21202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74991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403168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C79877-88CB-424D-BB23-D8B0BAE46A27}" type="datetime1">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81196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97E54E-4561-4C6F-B009-096C1A1C2C55}" type="datetime1">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53577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8C5BA52-3AC8-43A7-93B3-75633840D4F1}" type="datetime1">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05393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FAFE6A8-4621-4964-9419-232F4F035F7B}" type="datetime1">
              <a:rPr lang="tr-TR" smtClean="0"/>
              <a:t>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089930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BA140B8-1B89-4711-B5E5-530DCF68A757}" type="datetime1">
              <a:rPr lang="tr-TR" smtClean="0"/>
              <a:t>2.09.2025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5298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64A286-1FB3-4697-B1D2-982B86BC169C}" type="datetime1">
              <a:rPr lang="tr-TR" smtClean="0"/>
              <a:t>2.09.2025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52992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36D5-713E-449D-8929-65575B6F3768}" type="datetime1">
              <a:rPr lang="tr-TR" smtClean="0"/>
              <a:t>2.09.2025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1068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FB5D21-3894-4AD5-99E4-9533216B8D4E}" type="datetimeFigureOut">
              <a:rPr lang="tr-TR" smtClean="0"/>
              <a:t>2.09.2025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5896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0B4486-EC57-4BD7-8C6E-CBBB592BE50D}" type="datetime1">
              <a:rPr lang="tr-TR" smtClean="0"/>
              <a:t>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094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9B2C6F-7A6A-4F44-882A-42D955F9143F}" type="datetime1">
              <a:rPr lang="tr-TR" smtClean="0"/>
              <a:t>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5173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EB478A7-F4FF-4654-82C5-E312E63428DB}" type="datetime1">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74634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52797B-A557-4C3D-BA70-910C745B69B9}" type="datetime1">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523870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9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Özel Düzen">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2" y="0"/>
            <a:ext cx="10702336" cy="7569007"/>
          </a:xfrm>
          <a:prstGeom prst="rect">
            <a:avLst/>
          </a:prstGeom>
        </p:spPr>
      </p:pic>
      <p:sp>
        <p:nvSpPr>
          <p:cNvPr id="10" name="Unvan 32"/>
          <p:cNvSpPr txBox="1">
            <a:spLocks/>
          </p:cNvSpPr>
          <p:nvPr userDrawn="1"/>
        </p:nvSpPr>
        <p:spPr>
          <a:xfrm>
            <a:off x="6176442" y="7271158"/>
            <a:ext cx="3855466" cy="121830"/>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000" b="1" kern="1800" spc="18" baseline="0" dirty="0">
                <a:solidFill>
                  <a:schemeClr val="bg1">
                    <a:lumMod val="50000"/>
                  </a:schemeClr>
                </a:solidFill>
                <a:latin typeface="+mn-lt"/>
              </a:rPr>
              <a:t>Batman İl Milli Eğitim Müdürlüğü</a:t>
            </a:r>
            <a:endParaRPr lang="tr-TR" sz="1000" b="1" kern="1800" spc="18" dirty="0">
              <a:solidFill>
                <a:schemeClr val="bg1">
                  <a:lumMod val="50000"/>
                </a:schemeClr>
              </a:solidFill>
              <a:latin typeface="+mn-lt"/>
            </a:endParaRPr>
          </a:p>
        </p:txBody>
      </p:sp>
      <p:sp>
        <p:nvSpPr>
          <p:cNvPr id="6" name="TextBox 6"/>
          <p:cNvSpPr txBox="1"/>
          <p:nvPr userDrawn="1"/>
        </p:nvSpPr>
        <p:spPr>
          <a:xfrm>
            <a:off x="10032038" y="7189126"/>
            <a:ext cx="648440" cy="227306"/>
          </a:xfrm>
          <a:prstGeom prst="rect">
            <a:avLst/>
          </a:prstGeom>
          <a:noFill/>
        </p:spPr>
        <p:txBody>
          <a:bodyPr wrap="square" rtlCol="0">
            <a:spAutoFit/>
          </a:bodyPr>
          <a:lstStyle/>
          <a:p>
            <a:pPr algn="ctr"/>
            <a:r>
              <a:rPr lang="tr-TR" sz="877" b="0" dirty="0">
                <a:solidFill>
                  <a:schemeClr val="bg1"/>
                </a:solidFill>
              </a:rPr>
              <a:t>{  </a:t>
            </a:r>
            <a:fld id="{260E2A6B-A809-4840-BF14-8648BC0BDF87}" type="slidenum">
              <a:rPr lang="id-ID" sz="877" b="0" smtClean="0">
                <a:solidFill>
                  <a:schemeClr val="bg1"/>
                </a:solidFill>
              </a:rPr>
              <a:pPr algn="ctr"/>
              <a:t>‹#›</a:t>
            </a:fld>
            <a:r>
              <a:rPr lang="tr-TR" sz="877" b="0" dirty="0">
                <a:solidFill>
                  <a:schemeClr val="bg1"/>
                </a:solidFill>
              </a:rPr>
              <a:t>  }</a:t>
            </a:r>
            <a:endParaRPr lang="id-ID" sz="877" b="0" dirty="0">
              <a:solidFill>
                <a:schemeClr val="bg1"/>
              </a:solidFill>
            </a:endParaRPr>
          </a:p>
        </p:txBody>
      </p:sp>
      <p:pic>
        <p:nvPicPr>
          <p:cNvPr id="7" name="Resim 6">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389" y="7100047"/>
            <a:ext cx="295638" cy="294090"/>
          </a:xfrm>
          <a:prstGeom prst="rect">
            <a:avLst/>
          </a:prstGeom>
        </p:spPr>
      </p:pic>
      <p:pic>
        <p:nvPicPr>
          <p:cNvPr id="8" name="Picture 2" descr="C:\Users\hddoga06\Desktop\EY_kurumsal_kimlik_2024\b_baskisal\2_diger_uygulamalar\11_power_point_sunum_formati\jpeg\tr_logo_yatay_beya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4389" y="228600"/>
            <a:ext cx="1499503" cy="43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ddoga06\Desktop\EY_kurumsal_kimlik_2024\b_baskisal\2_diger_uygulamalar\11_power_point_sunum_formati\jpeg\turkiye_yuzyili_logo_beya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10281" y="228600"/>
            <a:ext cx="928794" cy="4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25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22" name="Resim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45" y="-31658"/>
            <a:ext cx="10733906" cy="7591335"/>
          </a:xfrm>
          <a:prstGeom prst="rect">
            <a:avLst/>
          </a:prstGeom>
        </p:spPr>
      </p:pic>
      <p:pic>
        <p:nvPicPr>
          <p:cNvPr id="5"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21525"/>
            <a:ext cx="2428202" cy="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AFB5D21-3894-4AD5-99E4-9533216B8D4E}" type="datetimeFigureOut">
              <a:rPr lang="tr-TR" smtClean="0"/>
              <a:t>2.09.2025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4222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AFB5D21-3894-4AD5-99E4-9533216B8D4E}" type="datetimeFigureOut">
              <a:rPr lang="tr-TR" smtClean="0"/>
              <a:t>2.09.2025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5718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FB5D21-3894-4AD5-99E4-9533216B8D4E}" type="datetimeFigureOut">
              <a:rPr lang="tr-TR" smtClean="0"/>
              <a:t>2.09.2025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8137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FB5D21-3894-4AD5-99E4-9533216B8D4E}" type="datetimeFigureOut">
              <a:rPr lang="tr-TR" smtClean="0"/>
              <a:t>2.09.2025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8253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2.09.2025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91685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2.09.2025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6691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FAFB5D21-3894-4AD5-99E4-9533216B8D4E}" type="datetimeFigureOut">
              <a:rPr lang="tr-TR" smtClean="0"/>
              <a:t>2.09.2025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6B3829B-73FF-4AAB-95B6-292BE747EC3C}" type="slidenum">
              <a:rPr lang="tr-TR" smtClean="0"/>
              <a:t>‹#›</a:t>
            </a:fld>
            <a:endParaRPr lang="tr-TR"/>
          </a:p>
        </p:txBody>
      </p:sp>
    </p:spTree>
    <p:extLst>
      <p:ext uri="{BB962C8B-B14F-4D97-AF65-F5344CB8AC3E}">
        <p14:creationId xmlns:p14="http://schemas.microsoft.com/office/powerpoint/2010/main" val="3923375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A58EE09D-089E-468A-B62D-3CCEDF17FE8F}" type="datetimeFigureOut">
              <a:rPr lang="tr-TR" smtClean="0"/>
              <a:t>2.09.2025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475D864-266E-434F-93FA-5333E71C1C85}" type="slidenum">
              <a:rPr lang="tr-TR" smtClean="0"/>
              <a:t>‹#›</a:t>
            </a:fld>
            <a:endParaRPr lang="tr-TR"/>
          </a:p>
        </p:txBody>
      </p:sp>
    </p:spTree>
    <p:extLst>
      <p:ext uri="{BB962C8B-B14F-4D97-AF65-F5344CB8AC3E}">
        <p14:creationId xmlns:p14="http://schemas.microsoft.com/office/powerpoint/2010/main" val="3749564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9/2/2025</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08410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72" r:id="rId13"/>
    <p:sldLayoutId id="2147483698" r:id="rId14"/>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C64F46F-0D69-5840-B53B-046A36F3345D}"/>
              </a:ext>
            </a:extLst>
          </p:cNvPr>
          <p:cNvSpPr txBox="1"/>
          <p:nvPr/>
        </p:nvSpPr>
        <p:spPr>
          <a:xfrm>
            <a:off x="4215323" y="6768894"/>
            <a:ext cx="2262749" cy="307777"/>
          </a:xfrm>
          <a:prstGeom prst="rect">
            <a:avLst/>
          </a:prstGeom>
          <a:noFill/>
        </p:spPr>
        <p:txBody>
          <a:bodyPr wrap="square" rtlCol="0">
            <a:spAutoFit/>
          </a:bodyPr>
          <a:lstStyle/>
          <a:p>
            <a:pPr algn="ctr"/>
            <a:r>
              <a:rPr lang="tr-TR" sz="1400" b="1" dirty="0" smtClean="0">
                <a:solidFill>
                  <a:schemeClr val="bg1"/>
                </a:solidFill>
              </a:rPr>
              <a:t>2025-2026</a:t>
            </a:r>
            <a:endParaRPr lang="tr-TR" sz="1400" b="1" dirty="0">
              <a:solidFill>
                <a:schemeClr val="bg1"/>
              </a:solidFill>
            </a:endParaRPr>
          </a:p>
        </p:txBody>
      </p:sp>
      <p:sp>
        <p:nvSpPr>
          <p:cNvPr id="92" name="Metin kutusu 91"/>
          <p:cNvSpPr txBox="1"/>
          <p:nvPr/>
        </p:nvSpPr>
        <p:spPr>
          <a:xfrm>
            <a:off x="1442014" y="4614458"/>
            <a:ext cx="7809365" cy="2308324"/>
          </a:xfrm>
          <a:prstGeom prst="rect">
            <a:avLst/>
          </a:prstGeom>
          <a:noFill/>
        </p:spPr>
        <p:txBody>
          <a:bodyPr wrap="square" rtlCol="0" anchor="ctr">
            <a:spAutoFit/>
          </a:body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BATMAN</a:t>
            </a:r>
          </a:p>
          <a:p>
            <a:pPr algn="ctr"/>
            <a:r>
              <a:rPr lang="tr-TR" sz="2400" b="1" dirty="0" smtClean="0">
                <a:solidFill>
                  <a:schemeClr val="bg1"/>
                </a:solidFill>
                <a:latin typeface="Times New Roman" panose="02020603050405020304" pitchFamily="18" charset="0"/>
                <a:cs typeface="Times New Roman" panose="02020603050405020304" pitchFamily="18" charset="0"/>
              </a:rPr>
              <a:t>REHBERLİK VE ARAŞTIRMA MERKEZİ</a:t>
            </a:r>
          </a:p>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smtClean="0">
                <a:solidFill>
                  <a:schemeClr val="bg1"/>
                </a:solidFill>
                <a:latin typeface="Times New Roman" panose="02020603050405020304" pitchFamily="18" charset="0"/>
                <a:cs typeface="Times New Roman" panose="02020603050405020304" pitchFamily="18" charset="0"/>
              </a:rPr>
              <a:t>SINIFLARDA AKRAN DESTEĞİ</a:t>
            </a:r>
          </a:p>
          <a:p>
            <a:pPr algn="ct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14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2153059" y="374469"/>
            <a:ext cx="6991081" cy="430887"/>
          </a:xfrm>
          <a:prstGeom prst="rect">
            <a:avLst/>
          </a:prstGeom>
          <a:noFill/>
        </p:spPr>
        <p:txBody>
          <a:bodyPr wrap="none" rtlCol="0">
            <a:spAutoFit/>
          </a:bodyPr>
          <a:lstStyle/>
          <a:p>
            <a:r>
              <a:rPr lang="tr-TR" sz="2200" b="1" dirty="0" smtClean="0">
                <a:latin typeface="Times New Roman" panose="02020603050405020304" pitchFamily="18" charset="0"/>
                <a:cs typeface="Times New Roman" panose="02020603050405020304" pitchFamily="18" charset="0"/>
              </a:rPr>
              <a:t>UYGULAMADA DİKKAT EDİLMESİ GEREKENLER</a:t>
            </a:r>
            <a:endParaRPr lang="tr-TR" sz="2200" b="1" dirty="0">
              <a:latin typeface="Times New Roman" panose="02020603050405020304" pitchFamily="18" charset="0"/>
              <a:cs typeface="Times New Roman" panose="02020603050405020304" pitchFamily="18" charset="0"/>
            </a:endParaRPr>
          </a:p>
        </p:txBody>
      </p:sp>
      <p:pic>
        <p:nvPicPr>
          <p:cNvPr id="6147" name="Picture 3" descr="Ücretsiz akademik, akademik destek, akademik faaliyetler, asyalı öğrenci,  bilgi, çalışma materyalleri, çeşitli öğrenciler, çocuk, çocuklar, ders  çalışmak, eğitim, eğitim ortamı, eğitmen, genç öğrenciler, grup öğrenimi,  ilköğretim, ilkokul, i̇nterakti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766" y="1466025"/>
            <a:ext cx="5082347" cy="42473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16554" y="1466025"/>
            <a:ext cx="520027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Akran desteği </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öğretmen gözetiminde</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olmalıdır.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Gizliliğe ve saygıya</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dayalı bir ortam oluşturulmalıdır.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Destek veren öğrenciye </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eğitim ve rehberlik</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sağlanmalıdır.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Zorbalık, dışlama ya da ötekileştirme</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ihtimalleri önceden değerlendirilmelidir.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Programlar </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yaşa ve gelişim düzeyine </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uygun şekilde yapılandırılmalıdır.</a:t>
            </a:r>
          </a:p>
        </p:txBody>
      </p:sp>
    </p:spTree>
    <p:extLst>
      <p:ext uri="{BB962C8B-B14F-4D97-AF65-F5344CB8AC3E}">
        <p14:creationId xmlns:p14="http://schemas.microsoft.com/office/powerpoint/2010/main" val="3257949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2441294" y="384408"/>
            <a:ext cx="6296917" cy="430887"/>
          </a:xfrm>
          <a:prstGeom prst="rect">
            <a:avLst/>
          </a:prstGeom>
          <a:noFill/>
        </p:spPr>
        <p:txBody>
          <a:bodyPr wrap="none" rtlCol="0">
            <a:spAutoFit/>
          </a:bodyPr>
          <a:lstStyle/>
          <a:p>
            <a:r>
              <a:rPr lang="tr-TR" sz="2200" b="1" dirty="0" smtClean="0">
                <a:latin typeface="Times New Roman" panose="02020603050405020304" pitchFamily="18" charset="0"/>
                <a:cs typeface="Times New Roman" panose="02020603050405020304" pitchFamily="18" charset="0"/>
              </a:rPr>
              <a:t>UYGULAMADA ÖĞRETMENLERE ÖNERİLER</a:t>
            </a:r>
            <a:endParaRPr lang="tr-TR" sz="2200" b="1" dirty="0">
              <a:latin typeface="Times New Roman" panose="02020603050405020304" pitchFamily="18" charset="0"/>
              <a:cs typeface="Times New Roman" panose="02020603050405020304" pitchFamily="18" charset="0"/>
            </a:endParaRPr>
          </a:p>
        </p:txBody>
      </p:sp>
      <p:sp>
        <p:nvSpPr>
          <p:cNvPr id="3" name="Dikdörtgen 2"/>
          <p:cNvSpPr/>
          <p:nvPr/>
        </p:nvSpPr>
        <p:spPr>
          <a:xfrm>
            <a:off x="169241" y="1647811"/>
            <a:ext cx="5343525" cy="3477875"/>
          </a:xfrm>
          <a:prstGeom prst="rect">
            <a:avLst/>
          </a:prstGeom>
        </p:spPr>
        <p:txBody>
          <a:bodyPr>
            <a:spAutoFit/>
          </a:bodyPr>
          <a:lstStyle/>
          <a:p>
            <a:pPr>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Akran desteği programlarını ders planına entegre edin</a:t>
            </a:r>
            <a:r>
              <a:rPr lang="tr-TR" sz="2000" dirty="0" smtClean="0">
                <a:latin typeface="Times New Roman" panose="02020603050405020304" pitchFamily="18" charset="0"/>
                <a:cs typeface="Times New Roman" panose="02020603050405020304" pitchFamily="18" charset="0"/>
              </a:rPr>
              <a:t>.</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Öğrencileri rastgele değil, bilinçli ve dengeli bir şekilde eşleştirin</a:t>
            </a:r>
            <a:r>
              <a:rPr lang="tr-TR" sz="2000" dirty="0" smtClean="0">
                <a:latin typeface="Times New Roman" panose="02020603050405020304" pitchFamily="18" charset="0"/>
                <a:cs typeface="Times New Roman" panose="02020603050405020304" pitchFamily="18" charset="0"/>
              </a:rPr>
              <a:t>.</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Geri bildirim mekanizmaları kurun (ör. gözlem formları, kısa anketler</a:t>
            </a:r>
            <a:r>
              <a:rPr lang="tr-TR" sz="2000" dirty="0" smtClean="0">
                <a:latin typeface="Times New Roman" panose="02020603050405020304" pitchFamily="18" charset="0"/>
                <a:cs typeface="Times New Roman" panose="02020603050405020304" pitchFamily="18" charset="0"/>
              </a:rPr>
              <a:t>).</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Akran desteği sürecine velileri de bilgilendirici olarak dahil edin.</a:t>
            </a:r>
          </a:p>
        </p:txBody>
      </p:sp>
      <p:pic>
        <p:nvPicPr>
          <p:cNvPr id="3074" name="Picture 2" descr="Akran zorbalığına karşı ilk adım rehberlik ol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704" y="1749286"/>
            <a:ext cx="4645254" cy="33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21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2755124" y="414226"/>
            <a:ext cx="5242589" cy="430887"/>
          </a:xfrm>
          <a:prstGeom prst="rect">
            <a:avLst/>
          </a:prstGeom>
          <a:noFill/>
        </p:spPr>
        <p:txBody>
          <a:bodyPr wrap="none" rtlCol="0">
            <a:spAutoFit/>
          </a:bodyPr>
          <a:lstStyle/>
          <a:p>
            <a:r>
              <a:rPr lang="tr-TR" sz="2200" b="1" dirty="0" smtClean="0">
                <a:latin typeface="Times New Roman" panose="02020603050405020304" pitchFamily="18" charset="0"/>
                <a:cs typeface="Times New Roman" panose="02020603050405020304" pitchFamily="18" charset="0"/>
              </a:rPr>
              <a:t>UYGULAMA SONRASI KAZANIMLAR</a:t>
            </a:r>
            <a:endParaRPr lang="tr-TR" sz="22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476792047"/>
              </p:ext>
            </p:extLst>
          </p:nvPr>
        </p:nvGraphicFramePr>
        <p:xfrm>
          <a:off x="277813" y="1372808"/>
          <a:ext cx="4562544" cy="4411766"/>
        </p:xfrm>
        <a:graphic>
          <a:graphicData uri="http://schemas.openxmlformats.org/drawingml/2006/table">
            <a:tbl>
              <a:tblPr/>
              <a:tblGrid>
                <a:gridCol w="2281272"/>
                <a:gridCol w="2281272"/>
              </a:tblGrid>
              <a:tr h="1352942">
                <a:tc>
                  <a:txBody>
                    <a:bodyPr/>
                    <a:lstStyle/>
                    <a:p>
                      <a:r>
                        <a:rPr lang="tr-TR" sz="2000" b="1" dirty="0">
                          <a:latin typeface="Times New Roman" panose="02020603050405020304" pitchFamily="18" charset="0"/>
                          <a:cs typeface="Times New Roman" panose="02020603050405020304" pitchFamily="18" charset="0"/>
                        </a:rPr>
                        <a:t>Destek Alan Öğrenci</a:t>
                      </a:r>
                    </a:p>
                  </a:txBody>
                  <a:tcPr anchor="ctr">
                    <a:lnL>
                      <a:noFill/>
                    </a:lnL>
                    <a:lnR>
                      <a:noFill/>
                    </a:lnR>
                    <a:lnT>
                      <a:noFill/>
                    </a:lnT>
                    <a:lnB>
                      <a:noFill/>
                    </a:lnB>
                  </a:tcPr>
                </a:tc>
                <a:tc>
                  <a:txBody>
                    <a:bodyPr/>
                    <a:lstStyle/>
                    <a:p>
                      <a:r>
                        <a:rPr lang="tr-TR" sz="2000" b="1" dirty="0">
                          <a:latin typeface="Times New Roman" panose="02020603050405020304" pitchFamily="18" charset="0"/>
                          <a:cs typeface="Times New Roman" panose="02020603050405020304" pitchFamily="18" charset="0"/>
                        </a:rPr>
                        <a:t>Destek Veren Öğrenci</a:t>
                      </a:r>
                    </a:p>
                  </a:txBody>
                  <a:tcPr anchor="ctr">
                    <a:lnL>
                      <a:noFill/>
                    </a:lnL>
                    <a:lnR>
                      <a:noFill/>
                    </a:lnR>
                    <a:lnT>
                      <a:noFill/>
                    </a:lnT>
                    <a:lnB>
                      <a:noFill/>
                    </a:lnB>
                  </a:tcPr>
                </a:tc>
              </a:tr>
              <a:tr h="764706">
                <a:tc>
                  <a:txBody>
                    <a:bodyPr/>
                    <a:lstStyle/>
                    <a:p>
                      <a:r>
                        <a:rPr lang="tr-TR" sz="2000">
                          <a:latin typeface="Times New Roman" panose="02020603050405020304" pitchFamily="18" charset="0"/>
                          <a:cs typeface="Times New Roman" panose="02020603050405020304" pitchFamily="18" charset="0"/>
                        </a:rPr>
                        <a:t>Özgüven kazanır</a:t>
                      </a:r>
                    </a:p>
                  </a:txBody>
                  <a:tcPr anchor="ctr">
                    <a:lnL>
                      <a:noFill/>
                    </a:lnL>
                    <a:lnR>
                      <a:noFill/>
                    </a:lnR>
                    <a:lnT>
                      <a:noFill/>
                    </a:lnT>
                    <a:lnB>
                      <a:noFill/>
                    </a:lnB>
                  </a:tcPr>
                </a:tc>
                <a:tc>
                  <a:txBody>
                    <a:bodyPr/>
                    <a:lstStyle/>
                    <a:p>
                      <a:r>
                        <a:rPr lang="tr-TR" sz="2000">
                          <a:latin typeface="Times New Roman" panose="02020603050405020304" pitchFamily="18" charset="0"/>
                          <a:cs typeface="Times New Roman" panose="02020603050405020304" pitchFamily="18" charset="0"/>
                        </a:rPr>
                        <a:t>Liderlik geliştirir</a:t>
                      </a:r>
                    </a:p>
                  </a:txBody>
                  <a:tcPr anchor="ctr">
                    <a:lnL>
                      <a:noFill/>
                    </a:lnL>
                    <a:lnR>
                      <a:noFill/>
                    </a:lnR>
                    <a:lnT>
                      <a:noFill/>
                    </a:lnT>
                    <a:lnB>
                      <a:noFill/>
                    </a:lnB>
                  </a:tcPr>
                </a:tc>
              </a:tr>
              <a:tr h="764706">
                <a:tc>
                  <a:txBody>
                    <a:bodyPr/>
                    <a:lstStyle/>
                    <a:p>
                      <a:r>
                        <a:rPr lang="tr-TR" sz="2000">
                          <a:latin typeface="Times New Roman" panose="02020603050405020304" pitchFamily="18" charset="0"/>
                          <a:cs typeface="Times New Roman" panose="02020603050405020304" pitchFamily="18" charset="0"/>
                        </a:rPr>
                        <a:t>Akademik gelişim</a:t>
                      </a:r>
                    </a:p>
                  </a:txBody>
                  <a:tcPr anchor="ctr">
                    <a:lnL>
                      <a:noFill/>
                    </a:lnL>
                    <a:lnR>
                      <a:noFill/>
                    </a:lnR>
                    <a:lnT>
                      <a:noFill/>
                    </a:lnT>
                    <a:lnB>
                      <a:noFill/>
                    </a:lnB>
                  </a:tcPr>
                </a:tc>
                <a:tc>
                  <a:txBody>
                    <a:bodyPr/>
                    <a:lstStyle/>
                    <a:p>
                      <a:r>
                        <a:rPr lang="tr-TR" sz="2000" dirty="0">
                          <a:latin typeface="Times New Roman" panose="02020603050405020304" pitchFamily="18" charset="0"/>
                          <a:cs typeface="Times New Roman" panose="02020603050405020304" pitchFamily="18" charset="0"/>
                        </a:rPr>
                        <a:t>Sorumluluk alır</a:t>
                      </a:r>
                    </a:p>
                  </a:txBody>
                  <a:tcPr anchor="ctr">
                    <a:lnL>
                      <a:noFill/>
                    </a:lnL>
                    <a:lnR>
                      <a:noFill/>
                    </a:lnR>
                    <a:lnT>
                      <a:noFill/>
                    </a:lnT>
                    <a:lnB>
                      <a:noFill/>
                    </a:lnB>
                  </a:tcPr>
                </a:tc>
              </a:tr>
              <a:tr h="764706">
                <a:tc>
                  <a:txBody>
                    <a:bodyPr/>
                    <a:lstStyle/>
                    <a:p>
                      <a:r>
                        <a:rPr lang="tr-TR" sz="2000">
                          <a:latin typeface="Times New Roman" panose="02020603050405020304" pitchFamily="18" charset="0"/>
                          <a:cs typeface="Times New Roman" panose="02020603050405020304" pitchFamily="18" charset="0"/>
                        </a:rPr>
                        <a:t>Sosyal beceriler</a:t>
                      </a:r>
                    </a:p>
                  </a:txBody>
                  <a:tcPr anchor="ctr">
                    <a:lnL>
                      <a:noFill/>
                    </a:lnL>
                    <a:lnR>
                      <a:noFill/>
                    </a:lnR>
                    <a:lnT>
                      <a:noFill/>
                    </a:lnT>
                    <a:lnB>
                      <a:noFill/>
                    </a:lnB>
                  </a:tcPr>
                </a:tc>
                <a:tc>
                  <a:txBody>
                    <a:bodyPr/>
                    <a:lstStyle/>
                    <a:p>
                      <a:r>
                        <a:rPr lang="tr-TR" sz="2000">
                          <a:latin typeface="Times New Roman" panose="02020603050405020304" pitchFamily="18" charset="0"/>
                          <a:cs typeface="Times New Roman" panose="02020603050405020304" pitchFamily="18" charset="0"/>
                        </a:rPr>
                        <a:t>Empati geliştirir</a:t>
                      </a:r>
                    </a:p>
                  </a:txBody>
                  <a:tcPr anchor="ctr">
                    <a:lnL>
                      <a:noFill/>
                    </a:lnL>
                    <a:lnR>
                      <a:noFill/>
                    </a:lnR>
                    <a:lnT>
                      <a:noFill/>
                    </a:lnT>
                    <a:lnB>
                      <a:noFill/>
                    </a:lnB>
                  </a:tcPr>
                </a:tc>
              </a:tr>
              <a:tr h="764706">
                <a:tc>
                  <a:txBody>
                    <a:bodyPr/>
                    <a:lstStyle/>
                    <a:p>
                      <a:r>
                        <a:rPr lang="tr-TR" sz="2000">
                          <a:latin typeface="Times New Roman" panose="02020603050405020304" pitchFamily="18" charset="0"/>
                          <a:cs typeface="Times New Roman" panose="02020603050405020304" pitchFamily="18" charset="0"/>
                        </a:rPr>
                        <a:t>Uyum artışı</a:t>
                      </a:r>
                    </a:p>
                  </a:txBody>
                  <a:tcPr anchor="ctr">
                    <a:lnL>
                      <a:noFill/>
                    </a:lnL>
                    <a:lnR>
                      <a:noFill/>
                    </a:lnR>
                    <a:lnT>
                      <a:noFill/>
                    </a:lnT>
                    <a:lnB>
                      <a:noFill/>
                    </a:lnB>
                  </a:tcPr>
                </a:tc>
                <a:tc>
                  <a:txBody>
                    <a:bodyPr/>
                    <a:lstStyle/>
                    <a:p>
                      <a:r>
                        <a:rPr lang="tr-TR" sz="2000" dirty="0">
                          <a:latin typeface="Times New Roman" panose="02020603050405020304" pitchFamily="18" charset="0"/>
                          <a:cs typeface="Times New Roman" panose="02020603050405020304" pitchFamily="18" charset="0"/>
                        </a:rPr>
                        <a:t>Model olma bilinci</a:t>
                      </a:r>
                    </a:p>
                  </a:txBody>
                  <a:tcPr anchor="ctr">
                    <a:lnL>
                      <a:noFill/>
                    </a:lnL>
                    <a:lnR>
                      <a:noFill/>
                    </a:lnR>
                    <a:lnT>
                      <a:noFill/>
                    </a:lnT>
                    <a:lnB>
                      <a:noFill/>
                    </a:lnB>
                  </a:tcPr>
                </a:tc>
              </a:tr>
            </a:tbl>
          </a:graphicData>
        </a:graphic>
      </p:graphicFrame>
      <p:pic>
        <p:nvPicPr>
          <p:cNvPr id="7176" name="Picture 8" descr="Okyanus Koleji - Kolej, Özel Okul, Ana okulu, ilkokul, ortaokul, Lise |  Mavişehir Okyanus Koleji Okul Öncesi Öğrencileri Bütünleştirilmiş grup  çalışması Etkinliği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895" y="1860170"/>
            <a:ext cx="5426766" cy="366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04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4206238" y="404287"/>
            <a:ext cx="2246128" cy="461665"/>
          </a:xfrm>
          <a:prstGeom prst="rect">
            <a:avLst/>
          </a:prstGeom>
          <a:noFill/>
        </p:spPr>
        <p:txBody>
          <a:bodyPr wrap="none" rtlCol="0">
            <a:spAutoFit/>
          </a:bodyPr>
          <a:lstStyle/>
          <a:p>
            <a:r>
              <a:rPr lang="tr-TR" sz="2400" b="1" dirty="0" smtClean="0">
                <a:latin typeface="Times New Roman" panose="02020603050405020304" pitchFamily="18" charset="0"/>
                <a:cs typeface="Times New Roman" panose="02020603050405020304" pitchFamily="18" charset="0"/>
              </a:rPr>
              <a:t>SON OLARAK</a:t>
            </a:r>
            <a:endParaRPr lang="tr-TR" sz="24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2138703" y="1558947"/>
            <a:ext cx="6381198" cy="1384995"/>
          </a:xfrm>
          <a:prstGeom prst="rect">
            <a:avLst/>
          </a:prstGeom>
        </p:spPr>
        <p:txBody>
          <a:bodyPr wrap="square">
            <a:spAutoFit/>
          </a:bodyPr>
          <a:lstStyle/>
          <a:p>
            <a:pPr algn="ctr"/>
            <a:r>
              <a:rPr lang="tr-TR" sz="2800" b="1" dirty="0">
                <a:latin typeface="Times New Roman" panose="02020603050405020304" pitchFamily="18" charset="0"/>
                <a:cs typeface="Times New Roman" panose="02020603050405020304" pitchFamily="18" charset="0"/>
              </a:rPr>
              <a:t>"Bir mum, diğer mumu tutuşturmakla ışığından bir şey kaybetmez."</a:t>
            </a: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t>
            </a:r>
            <a:r>
              <a:rPr lang="tr-TR" sz="2800" i="1" dirty="0">
                <a:latin typeface="Times New Roman" panose="02020603050405020304" pitchFamily="18" charset="0"/>
                <a:cs typeface="Times New Roman" panose="02020603050405020304" pitchFamily="18" charset="0"/>
              </a:rPr>
              <a:t>Mevlânâ</a:t>
            </a:r>
            <a:endParaRPr lang="tr-TR" sz="2800" dirty="0">
              <a:latin typeface="Times New Roman" panose="02020603050405020304" pitchFamily="18" charset="0"/>
              <a:cs typeface="Times New Roman" panose="02020603050405020304" pitchFamily="18" charset="0"/>
            </a:endParaRPr>
          </a:p>
        </p:txBody>
      </p:sp>
      <p:pic>
        <p:nvPicPr>
          <p:cNvPr id="8196" name="Picture 4" descr="Grup Çalışmasının Ön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275" y="3160646"/>
            <a:ext cx="5822264" cy="366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3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userDrawn="1"/>
        </p:nvGrpSpPr>
        <p:grpSpPr>
          <a:xfrm>
            <a:off x="799971" y="6167229"/>
            <a:ext cx="2212663" cy="382491"/>
            <a:chOff x="871957" y="6027056"/>
            <a:chExt cx="2523125" cy="436158"/>
          </a:xfrm>
        </p:grpSpPr>
        <p:pic>
          <p:nvPicPr>
            <p:cNvPr id="16" name="Resi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userDrawn="1"/>
          </p:nvSpPr>
          <p:spPr>
            <a:xfrm>
              <a:off x="1164503" y="6080814"/>
              <a:ext cx="2230579" cy="382400"/>
            </a:xfrm>
            <a:prstGeom prst="rect">
              <a:avLst/>
            </a:prstGeom>
            <a:noFill/>
          </p:spPr>
          <p:txBody>
            <a:bodyPr wrap="none" rtlCol="0">
              <a:spAutoFit/>
            </a:bodyPr>
            <a:lstStyle/>
            <a:p>
              <a:r>
                <a:rPr lang="tr-TR" sz="1579" b="1" dirty="0" smtClean="0">
                  <a:solidFill>
                    <a:schemeClr val="bg1"/>
                  </a:solidFill>
                </a:rPr>
                <a:t>batmanram.meb.k12</a:t>
              </a:r>
              <a:endParaRPr lang="tr-TR" sz="1579" dirty="0">
                <a:solidFill>
                  <a:schemeClr val="bg1"/>
                </a:solidFill>
              </a:endParaRPr>
            </a:p>
          </p:txBody>
        </p:sp>
      </p:grpSp>
      <p:grpSp>
        <p:nvGrpSpPr>
          <p:cNvPr id="4" name="Grup 3"/>
          <p:cNvGrpSpPr/>
          <p:nvPr userDrawn="1"/>
        </p:nvGrpSpPr>
        <p:grpSpPr>
          <a:xfrm>
            <a:off x="3033814" y="6209387"/>
            <a:ext cx="1748328" cy="318083"/>
            <a:chOff x="3608131" y="5562994"/>
            <a:chExt cx="1993635" cy="362714"/>
          </a:xfrm>
        </p:grpSpPr>
        <p:pic>
          <p:nvPicPr>
            <p:cNvPr id="14" name="Resi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userDrawn="1"/>
          </p:nvSpPr>
          <p:spPr>
            <a:xfrm>
              <a:off x="3960441" y="5565846"/>
              <a:ext cx="1641325" cy="350961"/>
            </a:xfrm>
            <a:prstGeom prst="rect">
              <a:avLst/>
            </a:prstGeom>
            <a:noFill/>
          </p:spPr>
          <p:txBody>
            <a:bodyPr wrap="none" rtlCol="0">
              <a:spAutoFit/>
            </a:bodyPr>
            <a:lstStyle/>
            <a:p>
              <a:r>
                <a:rPr lang="tr-TR" sz="1400" b="1" dirty="0" err="1" smtClean="0">
                  <a:solidFill>
                    <a:schemeClr val="bg1"/>
                  </a:solidFill>
                </a:rPr>
                <a:t>Batmanrehberlik</a:t>
              </a:r>
              <a:endParaRPr lang="tr-TR" sz="1579" dirty="0">
                <a:solidFill>
                  <a:schemeClr val="bg1"/>
                </a:solidFill>
              </a:endParaRPr>
            </a:p>
          </p:txBody>
        </p:sp>
      </p:grpSp>
      <p:grpSp>
        <p:nvGrpSpPr>
          <p:cNvPr id="5" name="Grup 4"/>
          <p:cNvGrpSpPr/>
          <p:nvPr userDrawn="1"/>
        </p:nvGrpSpPr>
        <p:grpSpPr>
          <a:xfrm>
            <a:off x="4782142" y="6183307"/>
            <a:ext cx="1681197" cy="335348"/>
            <a:chOff x="1705091" y="6053072"/>
            <a:chExt cx="1917088" cy="382401"/>
          </a:xfrm>
        </p:grpSpPr>
        <p:pic>
          <p:nvPicPr>
            <p:cNvPr id="12" name="Resim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userDrawn="1"/>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p14="http://schemas.microsoft.com/office/powerpoint/2010/main" val="242603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482945" y="436790"/>
            <a:ext cx="3985386" cy="461665"/>
          </a:xfrm>
          <a:prstGeom prst="rect">
            <a:avLst/>
          </a:prstGeom>
          <a:noFill/>
        </p:spPr>
        <p:txBody>
          <a:bodyPr wrap="none" rtlCol="0">
            <a:spAutoFit/>
          </a:bodyPr>
          <a:lstStyle/>
          <a:p>
            <a:r>
              <a:rPr lang="tr-TR" sz="2400" b="1" dirty="0" smtClean="0">
                <a:latin typeface="Times New Roman" panose="02020603050405020304" pitchFamily="18" charset="0"/>
                <a:cs typeface="Times New Roman" panose="02020603050405020304" pitchFamily="18" charset="0"/>
              </a:rPr>
              <a:t>AKRAN DESTEĞİ NEDİR?</a:t>
            </a:r>
            <a:endParaRPr lang="tr-TR" sz="2400" b="1" dirty="0">
              <a:latin typeface="Times New Roman" panose="02020603050405020304" pitchFamily="18" charset="0"/>
              <a:cs typeface="Times New Roman" panose="02020603050405020304" pitchFamily="18" charset="0"/>
            </a:endParaRPr>
          </a:p>
        </p:txBody>
      </p:sp>
      <p:sp>
        <p:nvSpPr>
          <p:cNvPr id="9" name="Dikdörtgen 8"/>
          <p:cNvSpPr/>
          <p:nvPr/>
        </p:nvSpPr>
        <p:spPr>
          <a:xfrm>
            <a:off x="428211" y="1236477"/>
            <a:ext cx="5343525" cy="1015663"/>
          </a:xfrm>
          <a:prstGeom prst="rect">
            <a:avLst/>
          </a:prstGeom>
        </p:spPr>
        <p:txBody>
          <a:bodyPr>
            <a:spAutoFit/>
          </a:bodyPr>
          <a:lstStyle/>
          <a:p>
            <a:pPr lvl="0" eaLnBrk="0" fontAlgn="base" hangingPunct="0">
              <a:spcBef>
                <a:spcPct val="0"/>
              </a:spcBef>
              <a:spcAft>
                <a:spcPct val="0"/>
              </a:spcAft>
              <a:buFontTx/>
              <a:buChar char="•"/>
            </a:pPr>
            <a:r>
              <a:rPr lang="tr-TR" sz="2000" b="1" dirty="0">
                <a:latin typeface="Times New Roman" panose="02020603050405020304" pitchFamily="18" charset="0"/>
                <a:cs typeface="Times New Roman" panose="02020603050405020304" pitchFamily="18" charset="0"/>
              </a:rPr>
              <a:t>Akran desteği</a:t>
            </a:r>
            <a:r>
              <a:rPr lang="tr-TR" sz="2000" dirty="0">
                <a:latin typeface="Times New Roman" panose="02020603050405020304" pitchFamily="18" charset="0"/>
                <a:cs typeface="Times New Roman" panose="02020603050405020304" pitchFamily="18" charset="0"/>
              </a:rPr>
              <a:t>, öğrencilerin birbirlerine bilgi, beceri, motivasyon ve davranış konusunda destek sunduğu bir yaklaşımdır.</a:t>
            </a:r>
          </a:p>
        </p:txBody>
      </p:sp>
      <p:graphicFrame>
        <p:nvGraphicFramePr>
          <p:cNvPr id="10" name="Tablo 9"/>
          <p:cNvGraphicFramePr>
            <a:graphicFrameLocks noGrp="1"/>
          </p:cNvGraphicFramePr>
          <p:nvPr>
            <p:extLst>
              <p:ext uri="{D42A27DB-BD31-4B8C-83A1-F6EECF244321}">
                <p14:modId xmlns:p14="http://schemas.microsoft.com/office/powerpoint/2010/main" val="2779158053"/>
              </p:ext>
            </p:extLst>
          </p:nvPr>
        </p:nvGraphicFramePr>
        <p:xfrm>
          <a:off x="428211" y="2395330"/>
          <a:ext cx="5485574" cy="4023360"/>
        </p:xfrm>
        <a:graphic>
          <a:graphicData uri="http://schemas.openxmlformats.org/drawingml/2006/table">
            <a:tbl>
              <a:tblPr/>
              <a:tblGrid>
                <a:gridCol w="2742787"/>
                <a:gridCol w="2742787"/>
              </a:tblGrid>
              <a:tr h="328083">
                <a:tc>
                  <a:txBody>
                    <a:bodyPr/>
                    <a:lstStyle/>
                    <a:p>
                      <a:r>
                        <a:rPr lang="tr-TR" sz="1800" b="1" dirty="0">
                          <a:latin typeface="Times New Roman" panose="02020603050405020304" pitchFamily="18" charset="0"/>
                          <a:cs typeface="Times New Roman" panose="02020603050405020304" pitchFamily="18" charset="0"/>
                        </a:rPr>
                        <a:t>Kavram</a:t>
                      </a:r>
                    </a:p>
                  </a:txBody>
                  <a:tcPr anchor="ctr">
                    <a:lnL>
                      <a:noFill/>
                    </a:lnL>
                    <a:lnR>
                      <a:noFill/>
                    </a:lnR>
                    <a:lnT>
                      <a:noFill/>
                    </a:lnT>
                    <a:lnB>
                      <a:noFill/>
                    </a:lnB>
                  </a:tcPr>
                </a:tc>
                <a:tc>
                  <a:txBody>
                    <a:bodyPr/>
                    <a:lstStyle/>
                    <a:p>
                      <a:r>
                        <a:rPr lang="tr-TR" sz="1800" b="1" dirty="0">
                          <a:latin typeface="Times New Roman" panose="02020603050405020304" pitchFamily="18" charset="0"/>
                          <a:cs typeface="Times New Roman" panose="02020603050405020304" pitchFamily="18" charset="0"/>
                        </a:rPr>
                        <a:t>Açıklama</a:t>
                      </a:r>
                    </a:p>
                  </a:txBody>
                  <a:tcPr anchor="ctr">
                    <a:lnL>
                      <a:noFill/>
                    </a:lnL>
                    <a:lnR>
                      <a:noFill/>
                    </a:lnR>
                    <a:lnT>
                      <a:noFill/>
                    </a:lnT>
                    <a:lnB>
                      <a:noFill/>
                    </a:lnB>
                  </a:tcPr>
                </a:tc>
              </a:tr>
              <a:tr h="580455">
                <a:tc>
                  <a:txBody>
                    <a:bodyPr/>
                    <a:lstStyle/>
                    <a:p>
                      <a:r>
                        <a:rPr lang="tr-TR" sz="1800" b="1" dirty="0">
                          <a:latin typeface="Times New Roman" panose="02020603050405020304" pitchFamily="18" charset="0"/>
                          <a:cs typeface="Times New Roman" panose="02020603050405020304" pitchFamily="18" charset="0"/>
                        </a:rPr>
                        <a:t>Akran öğrenmesi</a:t>
                      </a:r>
                      <a:endParaRPr lang="tr-TR" sz="18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tr-TR" sz="1800">
                          <a:latin typeface="Times New Roman" panose="02020603050405020304" pitchFamily="18" charset="0"/>
                          <a:cs typeface="Times New Roman" panose="02020603050405020304" pitchFamily="18" charset="0"/>
                        </a:rPr>
                        <a:t>Öğrencilerin birbirlerinden bilgi ve beceri öğrenmeleri</a:t>
                      </a:r>
                    </a:p>
                  </a:txBody>
                  <a:tcPr anchor="ctr">
                    <a:lnL>
                      <a:noFill/>
                    </a:lnL>
                    <a:lnR>
                      <a:noFill/>
                    </a:lnR>
                    <a:lnT>
                      <a:noFill/>
                    </a:lnT>
                    <a:lnB>
                      <a:noFill/>
                    </a:lnB>
                  </a:tcPr>
                </a:tc>
              </a:tr>
              <a:tr h="832826">
                <a:tc>
                  <a:txBody>
                    <a:bodyPr/>
                    <a:lstStyle/>
                    <a:p>
                      <a:r>
                        <a:rPr lang="tr-TR" sz="1800" b="1">
                          <a:latin typeface="Times New Roman" panose="02020603050405020304" pitchFamily="18" charset="0"/>
                          <a:cs typeface="Times New Roman" panose="02020603050405020304" pitchFamily="18" charset="0"/>
                        </a:rPr>
                        <a:t>Akran rehberliği</a:t>
                      </a:r>
                      <a:endParaRPr lang="tr-TR" sz="18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tr-TR" sz="1800" dirty="0">
                          <a:latin typeface="Times New Roman" panose="02020603050405020304" pitchFamily="18" charset="0"/>
                          <a:cs typeface="Times New Roman" panose="02020603050405020304" pitchFamily="18" charset="0"/>
                        </a:rPr>
                        <a:t>Daha başarılı veya olgun öğrencinin, bir diğerine yol gösterici olması</a:t>
                      </a:r>
                    </a:p>
                  </a:txBody>
                  <a:tcPr anchor="ctr">
                    <a:lnL>
                      <a:noFill/>
                    </a:lnL>
                    <a:lnR>
                      <a:noFill/>
                    </a:lnR>
                    <a:lnT>
                      <a:noFill/>
                    </a:lnT>
                    <a:lnB>
                      <a:noFill/>
                    </a:lnB>
                  </a:tcPr>
                </a:tc>
              </a:tr>
              <a:tr h="832826">
                <a:tc>
                  <a:txBody>
                    <a:bodyPr/>
                    <a:lstStyle/>
                    <a:p>
                      <a:r>
                        <a:rPr lang="tr-TR" sz="1800" b="1">
                          <a:latin typeface="Times New Roman" panose="02020603050405020304" pitchFamily="18" charset="0"/>
                          <a:cs typeface="Times New Roman" panose="02020603050405020304" pitchFamily="18" charset="0"/>
                        </a:rPr>
                        <a:t>Model olma</a:t>
                      </a:r>
                      <a:endParaRPr lang="tr-TR" sz="18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tr-TR" sz="1800">
                          <a:latin typeface="Times New Roman" panose="02020603050405020304" pitchFamily="18" charset="0"/>
                          <a:cs typeface="Times New Roman" panose="02020603050405020304" pitchFamily="18" charset="0"/>
                        </a:rPr>
                        <a:t>Olumlu davranışların başkaları tarafından gözlemlenerek taklit edilmesi</a:t>
                      </a:r>
                    </a:p>
                  </a:txBody>
                  <a:tcPr anchor="ctr">
                    <a:lnL>
                      <a:noFill/>
                    </a:lnL>
                    <a:lnR>
                      <a:noFill/>
                    </a:lnR>
                    <a:lnT>
                      <a:noFill/>
                    </a:lnT>
                    <a:lnB>
                      <a:noFill/>
                    </a:lnB>
                  </a:tcPr>
                </a:tc>
              </a:tr>
              <a:tr h="832826">
                <a:tc>
                  <a:txBody>
                    <a:bodyPr/>
                    <a:lstStyle/>
                    <a:p>
                      <a:r>
                        <a:rPr lang="tr-TR" sz="1800" b="1" dirty="0">
                          <a:latin typeface="Times New Roman" panose="02020603050405020304" pitchFamily="18" charset="0"/>
                          <a:cs typeface="Times New Roman" panose="02020603050405020304" pitchFamily="18" charset="0"/>
                        </a:rPr>
                        <a:t>Pozitif pekiştirme</a:t>
                      </a:r>
                      <a:endParaRPr lang="tr-TR" sz="18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tr-TR" sz="1800" dirty="0">
                          <a:latin typeface="Times New Roman" panose="02020603050405020304" pitchFamily="18" charset="0"/>
                          <a:cs typeface="Times New Roman" panose="02020603050405020304" pitchFamily="18" charset="0"/>
                        </a:rPr>
                        <a:t>Olumlu davranışların ödüllendirilerek desteklenmesi</a:t>
                      </a:r>
                    </a:p>
                  </a:txBody>
                  <a:tcPr anchor="ctr">
                    <a:lnL>
                      <a:noFill/>
                    </a:lnL>
                    <a:lnR>
                      <a:noFill/>
                    </a:lnR>
                    <a:lnT>
                      <a:noFill/>
                    </a:lnT>
                    <a:lnB>
                      <a:noFill/>
                    </a:lnB>
                  </a:tcPr>
                </a:tc>
              </a:tr>
            </a:tbl>
          </a:graphicData>
        </a:graphic>
      </p:graphicFrame>
      <p:pic>
        <p:nvPicPr>
          <p:cNvPr id="1030" name="Picture 6" descr="çapraz Yaş Akran öğretimi Izole Karikatür Vektör çizim, Sınıf Arkadaşı, Not  Defteri, Düz PNG Resim ve çizimi ücretsiz Indirmek Için Arka Plan 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356" y="2042195"/>
            <a:ext cx="4510582" cy="451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70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35435" y="406973"/>
            <a:ext cx="5193088" cy="461665"/>
          </a:xfrm>
          <a:prstGeom prst="rect">
            <a:avLst/>
          </a:prstGeom>
          <a:noFill/>
        </p:spPr>
        <p:txBody>
          <a:bodyPr wrap="none" rtlCol="0">
            <a:spAutoFit/>
          </a:bodyPr>
          <a:lstStyle/>
          <a:p>
            <a:r>
              <a:rPr lang="tr-TR" sz="2400" b="1" dirty="0" smtClean="0">
                <a:latin typeface="Times New Roman" panose="02020603050405020304" pitchFamily="18" charset="0"/>
                <a:cs typeface="Times New Roman" panose="02020603050405020304" pitchFamily="18" charset="0"/>
              </a:rPr>
              <a:t>AKRAN </a:t>
            </a:r>
            <a:r>
              <a:rPr lang="tr-TR" sz="2400" b="1" dirty="0" smtClean="0">
                <a:latin typeface="Times New Roman" panose="02020603050405020304" pitchFamily="18" charset="0"/>
                <a:cs typeface="Times New Roman" panose="02020603050405020304" pitchFamily="18" charset="0"/>
              </a:rPr>
              <a:t>DESTEĞİNİN AMAÇLARI</a:t>
            </a:r>
            <a:endParaRPr lang="tr-TR" sz="2400" b="1" dirty="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261579" y="1610552"/>
            <a:ext cx="525656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Öğrenme motivasyonunu artırmak</a:t>
            </a:r>
            <a:b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Özgüveni ve sorumluluk bilincini geliştirmek</a:t>
            </a:r>
            <a:b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Empati ve sosyal becerileri güçlendirmek</a:t>
            </a:r>
            <a:b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Zorbalığı önlemek veya azaltmak</a:t>
            </a:r>
            <a:b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Katılım ve iş birliğini artırmak</a:t>
            </a:r>
            <a:b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Farklı öğrenme stillerine uygun destek sağlamak</a:t>
            </a:r>
          </a:p>
        </p:txBody>
      </p:sp>
      <p:pic>
        <p:nvPicPr>
          <p:cNvPr id="1027" name="Picture 3" descr="Akran Zorbalığı Grup Rehberliği Çalışmaları - Fatih Sultan Mehmet İlkoku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145" y="1689223"/>
            <a:ext cx="5007393" cy="339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41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2946232" y="387094"/>
            <a:ext cx="5429692" cy="461665"/>
          </a:xfrm>
          <a:prstGeom prst="rect">
            <a:avLst/>
          </a:prstGeom>
          <a:noFill/>
        </p:spPr>
        <p:txBody>
          <a:bodyPr wrap="none" rtlCol="0">
            <a:spAutoFit/>
          </a:bodyPr>
          <a:lstStyle/>
          <a:p>
            <a:r>
              <a:rPr lang="tr-TR" sz="2400" b="1" dirty="0" smtClean="0">
                <a:latin typeface="Times New Roman" panose="02020603050405020304" pitchFamily="18" charset="0"/>
                <a:cs typeface="Times New Roman" panose="02020603050405020304" pitchFamily="18" charset="0"/>
              </a:rPr>
              <a:t>AKRAN DESTEĞİ NEDEN ÖNEMLİ?</a:t>
            </a:r>
            <a:endParaRPr lang="tr-TR" sz="2400" b="1"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212971" y="1614678"/>
            <a:ext cx="546652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Öğrenciler arkadaşlarına </a:t>
            </a:r>
            <a:r>
              <a:rPr lang="tr-TR" sz="2000" dirty="0" smtClean="0">
                <a:latin typeface="Times New Roman" panose="02020603050405020304" pitchFamily="18" charset="0"/>
                <a:cs typeface="Times New Roman" panose="02020603050405020304" pitchFamily="18" charset="0"/>
              </a:rPr>
              <a:t>çok </a:t>
            </a: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güvenir.</a:t>
            </a:r>
            <a:b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Model alma yoluyla öğrenme, ilkokulda çok güçlüdür.</a:t>
            </a:r>
            <a:b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Olumlu davranışlar, sadece kuralla değil örnekle öğrenilir.</a:t>
            </a:r>
            <a:b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Akademik olarak geride kalan ya da uyum sorunu yaşayan öğrenciler, kendi dilinden biriyle daha kolay bağ kurar.</a:t>
            </a:r>
            <a:b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Akran desteği, empati, sosyal sorumluluk, liderlik ve özgüven gibi değerleri geliştirir.</a:t>
            </a:r>
          </a:p>
        </p:txBody>
      </p:sp>
      <p:pic>
        <p:nvPicPr>
          <p:cNvPr id="2052" name="Picture 4" descr="Grup çalışmalarında nelere dikkat etmeliyiz? – ONLİNE İLKOK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493" y="1836047"/>
            <a:ext cx="4941616" cy="395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29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2814209" y="406972"/>
            <a:ext cx="5693738" cy="461665"/>
          </a:xfrm>
          <a:prstGeom prst="rect">
            <a:avLst/>
          </a:prstGeom>
          <a:noFill/>
        </p:spPr>
        <p:txBody>
          <a:bodyPr wrap="none" rtlCol="0">
            <a:spAutoFit/>
          </a:bodyPr>
          <a:lstStyle/>
          <a:p>
            <a:r>
              <a:rPr lang="tr-TR" sz="2400" b="1" dirty="0" smtClean="0">
                <a:latin typeface="Times New Roman" panose="02020603050405020304" pitchFamily="18" charset="0"/>
                <a:cs typeface="Times New Roman" panose="02020603050405020304" pitchFamily="18" charset="0"/>
              </a:rPr>
              <a:t>AKRAN DESTEĞİNİN DAYANAKLARI</a:t>
            </a:r>
            <a:endParaRPr lang="tr-TR" sz="2400" b="1" dirty="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60460" y="1562486"/>
            <a:ext cx="585271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Vygotsky'nin</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Yakınsak Gelişim Alanı (ZPD)</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Öğrenci, bir akran yardımıyla ulaşamayacağı bilgi veya beceriye ulaşabilir.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Bandura’nın</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Sosyal Öğrenme Kuramı</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Davranışlar, gözlem ve model alma yoluyla öğrenilir. Olumlu rol modeller çok etkilidir.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Pozitif Davranış Destekleme Yaklaşımları (PBIS)</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Olumlu davranışları ödüllendirmek ve sınıf kültürüne yaymak, ceza yerine etkilidir.</a:t>
            </a:r>
          </a:p>
        </p:txBody>
      </p:sp>
      <p:pic>
        <p:nvPicPr>
          <p:cNvPr id="3075" name="Picture 3" descr="Grup · çalışma · örnek · çocuklar · eğitim · birlikte - vektör ilüstrasyonu  © lenm (#4538033) | Stockfr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497" y="1397485"/>
            <a:ext cx="4665678" cy="364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24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2919977" y="419618"/>
            <a:ext cx="4753224" cy="461665"/>
          </a:xfrm>
          <a:prstGeom prst="rect">
            <a:avLst/>
          </a:prstGeom>
          <a:noFill/>
        </p:spPr>
        <p:txBody>
          <a:bodyPr wrap="none" rtlCol="0">
            <a:spAutoFit/>
          </a:bodyPr>
          <a:lstStyle/>
          <a:p>
            <a:r>
              <a:rPr lang="tr-TR" sz="2400" b="1" dirty="0" smtClean="0">
                <a:latin typeface="Times New Roman" panose="02020603050405020304" pitchFamily="18" charset="0"/>
                <a:cs typeface="Times New Roman" panose="02020603050405020304" pitchFamily="18" charset="0"/>
              </a:rPr>
              <a:t>AKRAN DESTEĞİ MODELLERİ</a:t>
            </a:r>
            <a:endParaRPr lang="tr-TR" sz="2400" b="1" dirty="0">
              <a:latin typeface="Times New Roman" panose="02020603050405020304" pitchFamily="18" charset="0"/>
              <a:cs typeface="Times New Roman" panose="02020603050405020304" pitchFamily="18" charset="0"/>
            </a:endParaRPr>
          </a:p>
        </p:txBody>
      </p:sp>
      <p:sp>
        <p:nvSpPr>
          <p:cNvPr id="3" name="Dikdörtgen 2"/>
          <p:cNvSpPr/>
          <p:nvPr/>
        </p:nvSpPr>
        <p:spPr>
          <a:xfrm>
            <a:off x="248214" y="1477171"/>
            <a:ext cx="5431279" cy="1477328"/>
          </a:xfrm>
          <a:prstGeom prst="rect">
            <a:avLst/>
          </a:prstGeom>
        </p:spPr>
        <p:txBody>
          <a:bodyPr wrap="square">
            <a:spAutoFit/>
          </a:bodyPr>
          <a:lstStyle/>
          <a:p>
            <a:r>
              <a:rPr lang="tr-TR" b="1" dirty="0">
                <a:latin typeface="Times New Roman" panose="02020603050405020304" pitchFamily="18" charset="0"/>
                <a:cs typeface="Times New Roman" panose="02020603050405020304" pitchFamily="18" charset="0"/>
              </a:rPr>
              <a:t>✅ A. Akran Öğretmenliği / Akademik Destek</a:t>
            </a: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Başarılı öğrenciler, belirli saatlerde zorlanan arkadaşlarına rehberlik eder.</a:t>
            </a: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Örneğin: “Matematik Dostum”, “Okuma Eşleşmesi”, “Ödev Yardımcısı” gibi mini eşleştirmeler.</a:t>
            </a:r>
          </a:p>
        </p:txBody>
      </p:sp>
      <p:sp>
        <p:nvSpPr>
          <p:cNvPr id="4" name="Dikdörtgen 3"/>
          <p:cNvSpPr/>
          <p:nvPr/>
        </p:nvSpPr>
        <p:spPr>
          <a:xfrm>
            <a:off x="248214" y="3126554"/>
            <a:ext cx="5343525" cy="1477328"/>
          </a:xfrm>
          <a:prstGeom prst="rect">
            <a:avLst/>
          </a:prstGeom>
        </p:spPr>
        <p:txBody>
          <a:bodyPr>
            <a:spAutoFit/>
          </a:bodyPr>
          <a:lstStyle/>
          <a:p>
            <a:r>
              <a:rPr lang="tr-TR" b="1" dirty="0">
                <a:latin typeface="Times New Roman" panose="02020603050405020304" pitchFamily="18" charset="0"/>
                <a:cs typeface="Times New Roman" panose="02020603050405020304" pitchFamily="18" charset="0"/>
              </a:rPr>
              <a:t>✅ B. Davranışta Rol Model Olma</a:t>
            </a: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Öğretmen, olumlu davranış gösteren öğrencileri </a:t>
            </a:r>
            <a:r>
              <a:rPr lang="tr-TR" b="1" dirty="0">
                <a:latin typeface="Times New Roman" panose="02020603050405020304" pitchFamily="18" charset="0"/>
                <a:cs typeface="Times New Roman" panose="02020603050405020304" pitchFamily="18" charset="0"/>
              </a:rPr>
              <a:t>örnek kişi</a:t>
            </a:r>
            <a:r>
              <a:rPr lang="tr-TR" dirty="0">
                <a:latin typeface="Times New Roman" panose="02020603050405020304" pitchFamily="18" charset="0"/>
                <a:cs typeface="Times New Roman" panose="02020603050405020304" pitchFamily="18" charset="0"/>
              </a:rPr>
              <a:t> olarak sunar.</a:t>
            </a: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“Sınıf Yardımcısı”, “Haftanın İyi Arkadaşı”, “Barış Elçisi” gibi unvanlarla desteklenebilir.</a:t>
            </a:r>
          </a:p>
        </p:txBody>
      </p:sp>
      <p:sp>
        <p:nvSpPr>
          <p:cNvPr id="5" name="Dikdörtgen 4"/>
          <p:cNvSpPr/>
          <p:nvPr/>
        </p:nvSpPr>
        <p:spPr>
          <a:xfrm>
            <a:off x="248213" y="4775937"/>
            <a:ext cx="5343525" cy="1477328"/>
          </a:xfrm>
          <a:prstGeom prst="rect">
            <a:avLst/>
          </a:prstGeom>
        </p:spPr>
        <p:txBody>
          <a:bodyPr>
            <a:spAutoFit/>
          </a:bodyPr>
          <a:lstStyle/>
          <a:p>
            <a:r>
              <a:rPr lang="tr-TR" b="1" dirty="0">
                <a:latin typeface="Times New Roman" panose="02020603050405020304" pitchFamily="18" charset="0"/>
                <a:cs typeface="Times New Roman" panose="02020603050405020304" pitchFamily="18" charset="0"/>
              </a:rPr>
              <a:t>✅ C. Akran Koçluğu</a:t>
            </a: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Olumlu sosyal becerilere sahip öğrenciler, uyum sorunu yaşayan arkadaşlarına yardımcı olur.</a:t>
            </a:r>
          </a:p>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Örneğin: teneffüste oyunlara dahil etme, kuralları hatırlatma, sınıf etkinliklerine çekme.</a:t>
            </a:r>
          </a:p>
        </p:txBody>
      </p:sp>
      <p:pic>
        <p:nvPicPr>
          <p:cNvPr id="4098" name="Picture 2" descr="Large Group Of Elementary Students Having An Art Class In The Classroom  Stock Photo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492" y="1575655"/>
            <a:ext cx="4816229" cy="467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5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2510868" y="434104"/>
            <a:ext cx="6337248" cy="461665"/>
          </a:xfrm>
          <a:prstGeom prst="rect">
            <a:avLst/>
          </a:prstGeom>
          <a:noFill/>
        </p:spPr>
        <p:txBody>
          <a:bodyPr wrap="none" rtlCol="0">
            <a:spAutoFit/>
          </a:bodyPr>
          <a:lstStyle/>
          <a:p>
            <a:r>
              <a:rPr lang="tr-TR" sz="2400" b="1" dirty="0" smtClean="0">
                <a:latin typeface="Times New Roman" panose="02020603050405020304" pitchFamily="18" charset="0"/>
                <a:cs typeface="Times New Roman" panose="02020603050405020304" pitchFamily="18" charset="0"/>
              </a:rPr>
              <a:t>SINIFTA ÖĞRETMEN NELER YAPABİLİR?</a:t>
            </a:r>
            <a:endParaRPr lang="tr-TR" sz="2400" b="1" dirty="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68966" y="1518329"/>
            <a:ext cx="540688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Görev dağılımı yapar:</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“Ali, bu hafta ödevini unutan arkadaşlara destek olacak.”</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Eşleştirme yapar:</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Okuma düzeyi yüksek öğrenciyi, zorlanan biriyle eşleştirir.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Mini grup çalışmaları oluşturur:</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Farklı seviyedeki öğrencileri birlikte çalıştırır.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Yönlendirme ve takip yapar:</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Akran desteğinin rastgele değil, planlı olması gerekir.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Olumlu örnekleri görünür kılar:</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“Zeynep ödevini zamanında yaparak çok iyi bir örnek oldu.”</a:t>
            </a:r>
          </a:p>
        </p:txBody>
      </p:sp>
      <p:pic>
        <p:nvPicPr>
          <p:cNvPr id="5123" name="Picture 3" descr="Ücretsiz akademik ortam, aktif öğrenme, beraber, bilgi, çalışma ortamı,  çocuk eğitimi, çocuklar, ders çalışmak, dikey atış, eğitim, etkileşim,  genç, genç öğrenciler, gençlik eğitimi, grup öğrenimi, hevesli öğrenciler,  ilkokul, kapalı alanda eğit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740" y="1649550"/>
            <a:ext cx="5251312" cy="43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818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2282268" y="364530"/>
            <a:ext cx="6898620" cy="461665"/>
          </a:xfrm>
          <a:prstGeom prst="rect">
            <a:avLst/>
          </a:prstGeom>
          <a:noFill/>
        </p:spPr>
        <p:txBody>
          <a:bodyPr wrap="none" rtlCol="0">
            <a:spAutoFit/>
          </a:bodyPr>
          <a:lstStyle/>
          <a:p>
            <a:r>
              <a:rPr lang="tr-TR" sz="2400" b="1" dirty="0" smtClean="0">
                <a:latin typeface="Times New Roman" panose="02020603050405020304" pitchFamily="18" charset="0"/>
                <a:cs typeface="Times New Roman" panose="02020603050405020304" pitchFamily="18" charset="0"/>
              </a:rPr>
              <a:t>UYGULAMAYI DESTEKLEYECEK ÖNERİLER</a:t>
            </a:r>
            <a:endParaRPr lang="tr-TR" sz="2400" b="1" dirty="0">
              <a:latin typeface="Times New Roman" panose="02020603050405020304" pitchFamily="18" charset="0"/>
              <a:cs typeface="Times New Roman" panose="02020603050405020304" pitchFamily="18" charset="0"/>
            </a:endParaRPr>
          </a:p>
        </p:txBody>
      </p:sp>
      <p:sp>
        <p:nvSpPr>
          <p:cNvPr id="3" name="Dikdörtgen 2"/>
          <p:cNvSpPr/>
          <p:nvPr/>
        </p:nvSpPr>
        <p:spPr>
          <a:xfrm>
            <a:off x="278020" y="1343528"/>
            <a:ext cx="5218319" cy="4093428"/>
          </a:xfrm>
          <a:prstGeom prst="rect">
            <a:avLst/>
          </a:prstGeom>
        </p:spPr>
        <p:txBody>
          <a:bodyPr wrap="square">
            <a:spAutoFit/>
          </a:bodyPr>
          <a:lstStyle/>
          <a:p>
            <a:pPr>
              <a:buFont typeface="+mj-lt"/>
              <a:buAutoNum type="arabicPeriod"/>
            </a:pPr>
            <a:r>
              <a:rPr lang="tr-TR" sz="2000" b="1" dirty="0">
                <a:latin typeface="Times New Roman" panose="02020603050405020304" pitchFamily="18" charset="0"/>
                <a:cs typeface="Times New Roman" panose="02020603050405020304" pitchFamily="18" charset="0"/>
              </a:rPr>
              <a:t>Haftalık Akran Lideri</a:t>
            </a:r>
            <a:r>
              <a:rPr lang="tr-TR" sz="2000" dirty="0">
                <a:latin typeface="Times New Roman" panose="02020603050405020304" pitchFamily="18" charset="0"/>
                <a:cs typeface="Times New Roman" panose="02020603050405020304" pitchFamily="18" charset="0"/>
              </a:rPr>
              <a:t> uygulaması (dönüşümlü</a:t>
            </a:r>
            <a:r>
              <a:rPr lang="tr-TR" sz="2000" dirty="0" smtClean="0">
                <a:latin typeface="Times New Roman" panose="02020603050405020304" pitchFamily="18" charset="0"/>
                <a:cs typeface="Times New Roman" panose="02020603050405020304" pitchFamily="18" charset="0"/>
              </a:rPr>
              <a:t>)</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a:p>
            <a:pPr>
              <a:buFont typeface="+mj-lt"/>
              <a:buAutoNum type="arabicPeriod"/>
            </a:pPr>
            <a:r>
              <a:rPr lang="tr-TR" sz="2000" b="1" dirty="0">
                <a:latin typeface="Times New Roman" panose="02020603050405020304" pitchFamily="18" charset="0"/>
                <a:cs typeface="Times New Roman" panose="02020603050405020304" pitchFamily="18" charset="0"/>
              </a:rPr>
              <a:t>“Öğrenci Öğrenciye Anlatıyor” köşesi</a:t>
            </a:r>
            <a:r>
              <a:rPr lang="tr-TR" sz="2000" dirty="0">
                <a:latin typeface="Times New Roman" panose="02020603050405020304" pitchFamily="18" charset="0"/>
                <a:cs typeface="Times New Roman" panose="02020603050405020304" pitchFamily="18" charset="0"/>
              </a:rPr>
              <a:t> (konu tekrarında</a:t>
            </a:r>
            <a:r>
              <a:rPr lang="tr-TR" sz="2000" dirty="0" smtClean="0">
                <a:latin typeface="Times New Roman" panose="02020603050405020304" pitchFamily="18" charset="0"/>
                <a:cs typeface="Times New Roman" panose="02020603050405020304" pitchFamily="18" charset="0"/>
              </a:rPr>
              <a:t>)</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a:p>
            <a:pPr>
              <a:buFont typeface="+mj-lt"/>
              <a:buAutoNum type="arabicPeriod"/>
            </a:pPr>
            <a:r>
              <a:rPr lang="tr-TR" sz="2000" b="1" dirty="0">
                <a:latin typeface="Times New Roman" panose="02020603050405020304" pitchFamily="18" charset="0"/>
                <a:cs typeface="Times New Roman" panose="02020603050405020304" pitchFamily="18" charset="0"/>
              </a:rPr>
              <a:t>Ödev Eşleşmeleri</a:t>
            </a:r>
            <a:r>
              <a:rPr lang="tr-TR" sz="2000" dirty="0">
                <a:latin typeface="Times New Roman" panose="02020603050405020304" pitchFamily="18" charset="0"/>
                <a:cs typeface="Times New Roman" panose="02020603050405020304" pitchFamily="18" charset="0"/>
              </a:rPr>
              <a:t> (sorumluluk paylaşımı için</a:t>
            </a:r>
            <a:r>
              <a:rPr lang="tr-TR" sz="2000" dirty="0" smtClean="0">
                <a:latin typeface="Times New Roman" panose="02020603050405020304" pitchFamily="18" charset="0"/>
                <a:cs typeface="Times New Roman" panose="02020603050405020304" pitchFamily="18" charset="0"/>
              </a:rPr>
              <a:t>)</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a:p>
            <a:pPr>
              <a:buFont typeface="+mj-lt"/>
              <a:buAutoNum type="arabicPeriod"/>
            </a:pPr>
            <a:r>
              <a:rPr lang="tr-TR" sz="2000" b="1" dirty="0">
                <a:latin typeface="Times New Roman" panose="02020603050405020304" pitchFamily="18" charset="0"/>
                <a:cs typeface="Times New Roman" panose="02020603050405020304" pitchFamily="18" charset="0"/>
              </a:rPr>
              <a:t>Arkadaşını Anlat Etkinliği</a:t>
            </a:r>
            <a:r>
              <a:rPr lang="tr-TR" sz="2000" dirty="0">
                <a:latin typeface="Times New Roman" panose="02020603050405020304" pitchFamily="18" charset="0"/>
                <a:cs typeface="Times New Roman" panose="02020603050405020304" pitchFamily="18" charset="0"/>
              </a:rPr>
              <a:t> (birbirini tanıma ve değer verme</a:t>
            </a:r>
            <a:r>
              <a:rPr lang="tr-TR" sz="2000" dirty="0" smtClean="0">
                <a:latin typeface="Times New Roman" panose="02020603050405020304" pitchFamily="18" charset="0"/>
                <a:cs typeface="Times New Roman" panose="02020603050405020304" pitchFamily="18" charset="0"/>
              </a:rPr>
              <a:t>)</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a:p>
            <a:pPr>
              <a:buFont typeface="+mj-lt"/>
              <a:buAutoNum type="arabicPeriod"/>
            </a:pPr>
            <a:r>
              <a:rPr lang="tr-TR" sz="2000" b="1" dirty="0">
                <a:latin typeface="Times New Roman" panose="02020603050405020304" pitchFamily="18" charset="0"/>
                <a:cs typeface="Times New Roman" panose="02020603050405020304" pitchFamily="18" charset="0"/>
              </a:rPr>
              <a:t>Akran Rehberlik Günlüğü</a:t>
            </a:r>
            <a:r>
              <a:rPr lang="tr-TR" sz="2000" dirty="0">
                <a:latin typeface="Times New Roman" panose="02020603050405020304" pitchFamily="18" charset="0"/>
                <a:cs typeface="Times New Roman" panose="02020603050405020304" pitchFamily="18" charset="0"/>
              </a:rPr>
              <a:t> (destek veren öğrencilerin yazı/</a:t>
            </a:r>
            <a:r>
              <a:rPr lang="tr-TR" sz="2000" dirty="0" err="1">
                <a:latin typeface="Times New Roman" panose="02020603050405020304" pitchFamily="18" charset="0"/>
                <a:cs typeface="Times New Roman" panose="02020603050405020304" pitchFamily="18" charset="0"/>
              </a:rPr>
              <a:t>refleksiyonları</a:t>
            </a:r>
            <a:r>
              <a:rPr lang="tr-TR" sz="2000" dirty="0">
                <a:latin typeface="Times New Roman" panose="02020603050405020304" pitchFamily="18" charset="0"/>
                <a:cs typeface="Times New Roman" panose="02020603050405020304" pitchFamily="18" charset="0"/>
              </a:rPr>
              <a:t>)</a:t>
            </a:r>
          </a:p>
        </p:txBody>
      </p:sp>
      <p:pic>
        <p:nvPicPr>
          <p:cNvPr id="9218" name="Picture 2" descr="Grup Çalışması Eğlenerek Öğrenmeyi Sağlıyor – altinoz.com.t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6339" y="1461053"/>
            <a:ext cx="4989444" cy="397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01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2153059" y="374469"/>
            <a:ext cx="6991081" cy="430887"/>
          </a:xfrm>
          <a:prstGeom prst="rect">
            <a:avLst/>
          </a:prstGeom>
          <a:noFill/>
        </p:spPr>
        <p:txBody>
          <a:bodyPr wrap="none" rtlCol="0">
            <a:spAutoFit/>
          </a:bodyPr>
          <a:lstStyle/>
          <a:p>
            <a:r>
              <a:rPr lang="tr-TR" sz="2200" b="1" dirty="0" smtClean="0">
                <a:latin typeface="Times New Roman" panose="02020603050405020304" pitchFamily="18" charset="0"/>
                <a:cs typeface="Times New Roman" panose="02020603050405020304" pitchFamily="18" charset="0"/>
              </a:rPr>
              <a:t>UYGULAMADA DİKKAT EDİLMESİ GEREKENLER</a:t>
            </a:r>
            <a:endParaRPr lang="tr-TR" sz="2200" b="1" dirty="0">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211895" y="1364402"/>
            <a:ext cx="543670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Akran desteği </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yargılayıcı değil, destekleyici</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olmalıdır.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“Başarılı öğrenci” sadece notları iyi olan değildir; </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davranış, liderlik, sabır gibi özellikler</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de önemlidir.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Desteğe ihtiyacı olan </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öğrencinin onayı ve isteği </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alınmalıdır.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Akran desteği </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öğretmenin görevini devretmesi</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değil, süreci zenginleştirmesidir.</a:t>
            </a:r>
            <a:b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Eşleşmeler sürekli değil, </a:t>
            </a:r>
            <a:r>
              <a:rPr kumimoji="0" lang="tr-T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dönüşümlü ve adil</a:t>
            </a:r>
            <a:r>
              <a:rPr kumimoji="0" lang="tr-T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olmalıdır.</a:t>
            </a:r>
          </a:p>
        </p:txBody>
      </p:sp>
      <p:pic>
        <p:nvPicPr>
          <p:cNvPr id="6147" name="Picture 3" descr="Ücretsiz akademik, akademik destek, akademik faaliyetler, asyalı öğrenci,  bilgi, çalışma materyalleri, çeşitli öğrenciler, çocuk, çocuklar, ders  çalışmak, eğitim, eğitim ortamı, eğitmen, genç öğrenciler, grup öğrenimi,  ilköğretim, ilkokul, i̇nterakti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766" y="1466025"/>
            <a:ext cx="5082347" cy="424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717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4218</TotalTime>
  <Words>307</Words>
  <Application>Microsoft Office PowerPoint</Application>
  <PresentationFormat>Özel</PresentationFormat>
  <Paragraphs>90</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14</vt:i4>
      </vt:variant>
    </vt:vector>
  </HeadingPairs>
  <TitlesOfParts>
    <vt:vector size="21" baseType="lpstr">
      <vt:lpstr>Arial</vt:lpstr>
      <vt:lpstr>Calibri</vt:lpstr>
      <vt:lpstr>Calibri Light</vt:lpstr>
      <vt:lpstr>Times New Roman</vt:lpstr>
      <vt:lpstr>1_Özel Tasarım</vt:lpstr>
      <vt:lpstr>Özel Tasarım</vt:lpstr>
      <vt:lpstr>Office 2013 - 2022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hp</cp:lastModifiedBy>
  <cp:revision>416</cp:revision>
  <cp:lastPrinted>2023-08-01T15:43:42Z</cp:lastPrinted>
  <dcterms:created xsi:type="dcterms:W3CDTF">2023-06-22T09:30:24Z</dcterms:created>
  <dcterms:modified xsi:type="dcterms:W3CDTF">2025-09-02T07:32:04Z</dcterms:modified>
</cp:coreProperties>
</file>