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674" r:id="rId2"/>
    <p:sldMasterId id="2147483699" r:id="rId3"/>
  </p:sldMasterIdLst>
  <p:notesMasterIdLst>
    <p:notesMasterId r:id="rId27"/>
  </p:notesMasterIdLst>
  <p:sldIdLst>
    <p:sldId id="329" r:id="rId4"/>
    <p:sldId id="405" r:id="rId5"/>
    <p:sldId id="356" r:id="rId6"/>
    <p:sldId id="387" r:id="rId7"/>
    <p:sldId id="388" r:id="rId8"/>
    <p:sldId id="389" r:id="rId9"/>
    <p:sldId id="390" r:id="rId10"/>
    <p:sldId id="391" r:id="rId11"/>
    <p:sldId id="392" r:id="rId12"/>
    <p:sldId id="393" r:id="rId13"/>
    <p:sldId id="394" r:id="rId14"/>
    <p:sldId id="395" r:id="rId15"/>
    <p:sldId id="396" r:id="rId16"/>
    <p:sldId id="397" r:id="rId17"/>
    <p:sldId id="398" r:id="rId18"/>
    <p:sldId id="399" r:id="rId19"/>
    <p:sldId id="400" r:id="rId20"/>
    <p:sldId id="402" r:id="rId21"/>
    <p:sldId id="403" r:id="rId22"/>
    <p:sldId id="404" r:id="rId23"/>
    <p:sldId id="401" r:id="rId24"/>
    <p:sldId id="406" r:id="rId25"/>
    <p:sldId id="386" r:id="rId26"/>
  </p:sldIdLst>
  <p:sldSz cx="10691813" cy="7559675"/>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tafa YAYLAK" initials="MY" lastIdx="2" clrIdx="0">
    <p:extLst>
      <p:ext uri="{19B8F6BF-5375-455C-9EA6-DF929625EA0E}">
        <p15:presenceInfo xmlns:p15="http://schemas.microsoft.com/office/powerpoint/2012/main" userId="S-1-5-21-606747145-725345543-1801674531-65650" providerId="AD"/>
      </p:ext>
    </p:extLst>
  </p:cmAuthor>
  <p:cmAuthor id="2" name="Ayhan OZTURK01" initials="AO" lastIdx="4" clrIdx="1">
    <p:extLst>
      <p:ext uri="{19B8F6BF-5375-455C-9EA6-DF929625EA0E}">
        <p15:presenceInfo xmlns:p15="http://schemas.microsoft.com/office/powerpoint/2012/main" userId="S-1-5-21-606747145-725345543-1801674531-55353" providerId="AD"/>
      </p:ext>
    </p:extLst>
  </p:cmAuthor>
  <p:cmAuthor id="4" name="Yazar" initials="A" lastIdx="66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EE0"/>
    <a:srgbClr val="F2E7DD"/>
    <a:srgbClr val="E8DCD0"/>
    <a:srgbClr val="FFFBF8"/>
    <a:srgbClr val="DA291C"/>
    <a:srgbClr val="800000"/>
    <a:srgbClr val="D9C6BA"/>
    <a:srgbClr val="E1CDCC"/>
    <a:srgbClr val="DC8E77"/>
    <a:srgbClr val="A37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7446" autoAdjust="0"/>
  </p:normalViewPr>
  <p:slideViewPr>
    <p:cSldViewPr snapToGrid="0">
      <p:cViewPr varScale="1">
        <p:scale>
          <a:sx n="75" d="100"/>
          <a:sy n="75" d="100"/>
        </p:scale>
        <p:origin x="1330" y="53"/>
      </p:cViewPr>
      <p:guideLst>
        <p:guide orient="horz" pos="2381"/>
        <p:guide pos="336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9" d="100"/>
          <a:sy n="109" d="100"/>
        </p:scale>
        <p:origin x="5232"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60" cy="498056"/>
          </a:xfrm>
          <a:prstGeom prst="rect">
            <a:avLst/>
          </a:prstGeom>
        </p:spPr>
        <p:txBody>
          <a:bodyPr vert="horz" lIns="91457" tIns="45730" rIns="91457" bIns="45730" rtlCol="0"/>
          <a:lstStyle>
            <a:lvl1pPr algn="l">
              <a:defRPr sz="1200"/>
            </a:lvl1pPr>
          </a:lstStyle>
          <a:p>
            <a:endParaRPr lang="tr-TR"/>
          </a:p>
        </p:txBody>
      </p:sp>
      <p:sp>
        <p:nvSpPr>
          <p:cNvPr id="3" name="Veri Yer Tutucusu 2"/>
          <p:cNvSpPr>
            <a:spLocks noGrp="1"/>
          </p:cNvSpPr>
          <p:nvPr>
            <p:ph type="dt" idx="1"/>
          </p:nvPr>
        </p:nvSpPr>
        <p:spPr>
          <a:xfrm>
            <a:off x="3850442" y="0"/>
            <a:ext cx="2945660" cy="498056"/>
          </a:xfrm>
          <a:prstGeom prst="rect">
            <a:avLst/>
          </a:prstGeom>
        </p:spPr>
        <p:txBody>
          <a:bodyPr vert="horz" lIns="91457" tIns="45730" rIns="91457" bIns="45730" rtlCol="0"/>
          <a:lstStyle>
            <a:lvl1pPr algn="r">
              <a:defRPr sz="1200"/>
            </a:lvl1pPr>
          </a:lstStyle>
          <a:p>
            <a:fld id="{690CC178-33A6-4230-9F3E-5AA43948B8A2}" type="datetimeFigureOut">
              <a:rPr lang="tr-TR" smtClean="0"/>
              <a:t>5.09.2025</a:t>
            </a:fld>
            <a:endParaRPr lang="tr-TR"/>
          </a:p>
        </p:txBody>
      </p:sp>
      <p:sp>
        <p:nvSpPr>
          <p:cNvPr id="4" name="Slayt Resmi Yer Tutucusu 3"/>
          <p:cNvSpPr>
            <a:spLocks noGrp="1" noRot="1" noChangeAspect="1"/>
          </p:cNvSpPr>
          <p:nvPr>
            <p:ph type="sldImg" idx="2"/>
          </p:nvPr>
        </p:nvSpPr>
        <p:spPr>
          <a:xfrm>
            <a:off x="1028700" y="1239838"/>
            <a:ext cx="4740275" cy="3351212"/>
          </a:xfrm>
          <a:prstGeom prst="rect">
            <a:avLst/>
          </a:prstGeom>
          <a:noFill/>
          <a:ln w="12700">
            <a:solidFill>
              <a:prstClr val="black"/>
            </a:solidFill>
          </a:ln>
        </p:spPr>
        <p:txBody>
          <a:bodyPr vert="horz" lIns="91457" tIns="45730" rIns="91457" bIns="45730" rtlCol="0" anchor="ctr"/>
          <a:lstStyle/>
          <a:p>
            <a:endParaRPr lang="tr-TR"/>
          </a:p>
        </p:txBody>
      </p:sp>
      <p:sp>
        <p:nvSpPr>
          <p:cNvPr id="5" name="Not Yer Tutucusu 4"/>
          <p:cNvSpPr>
            <a:spLocks noGrp="1"/>
          </p:cNvSpPr>
          <p:nvPr>
            <p:ph type="body" sz="quarter" idx="3"/>
          </p:nvPr>
        </p:nvSpPr>
        <p:spPr>
          <a:xfrm>
            <a:off x="679768" y="4777195"/>
            <a:ext cx="5438140" cy="3908613"/>
          </a:xfrm>
          <a:prstGeom prst="rect">
            <a:avLst/>
          </a:prstGeom>
        </p:spPr>
        <p:txBody>
          <a:bodyPr vert="horz" lIns="91457" tIns="45730" rIns="91457" bIns="4573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8586"/>
            <a:ext cx="2945660" cy="498055"/>
          </a:xfrm>
          <a:prstGeom prst="rect">
            <a:avLst/>
          </a:prstGeom>
        </p:spPr>
        <p:txBody>
          <a:bodyPr vert="horz" lIns="91457" tIns="45730" rIns="91457" bIns="4573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2" y="9428586"/>
            <a:ext cx="2945660" cy="498055"/>
          </a:xfrm>
          <a:prstGeom prst="rect">
            <a:avLst/>
          </a:prstGeom>
        </p:spPr>
        <p:txBody>
          <a:bodyPr vert="horz" lIns="91457" tIns="45730" rIns="91457" bIns="45730" rtlCol="0" anchor="b"/>
          <a:lstStyle>
            <a:lvl1pPr algn="r">
              <a:defRPr sz="1200"/>
            </a:lvl1pPr>
          </a:lstStyle>
          <a:p>
            <a:fld id="{9B442DCC-CFEC-4D5E-85AF-B5136678DC19}" type="slidenum">
              <a:rPr lang="tr-TR" smtClean="0"/>
              <a:t>‹#›</a:t>
            </a:fld>
            <a:endParaRPr lang="tr-TR"/>
          </a:p>
        </p:txBody>
      </p:sp>
    </p:spTree>
    <p:extLst>
      <p:ext uri="{BB962C8B-B14F-4D97-AF65-F5344CB8AC3E}">
        <p14:creationId xmlns:p14="http://schemas.microsoft.com/office/powerpoint/2010/main" val="416890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a:t>Asıl başlık stili için tıklatın</a:t>
            </a:r>
          </a:p>
        </p:txBody>
      </p:sp>
      <p:sp>
        <p:nvSpPr>
          <p:cNvPr id="3" name="Alt Başlık 2"/>
          <p:cNvSpPr>
            <a:spLocks noGrp="1"/>
          </p:cNvSpPr>
          <p:nvPr>
            <p:ph type="subTitle" idx="1"/>
          </p:nvPr>
        </p:nvSpPr>
        <p:spPr>
          <a:xfrm>
            <a:off x="1336477" y="3970581"/>
            <a:ext cx="8018860" cy="1825171"/>
          </a:xfrm>
        </p:spPr>
        <p:txBody>
          <a:bodyPr/>
          <a:lstStyle>
            <a:lvl1pPr marL="0" indent="0" algn="ctr">
              <a:buNone/>
              <a:defRPr sz="2105"/>
            </a:lvl1pPr>
            <a:lvl2pPr marL="400957" indent="0" algn="ctr">
              <a:buNone/>
              <a:defRPr sz="1754"/>
            </a:lvl2pPr>
            <a:lvl3pPr marL="801915" indent="0" algn="ctr">
              <a:buNone/>
              <a:defRPr sz="1579"/>
            </a:lvl3pPr>
            <a:lvl4pPr marL="1202871" indent="0" algn="ctr">
              <a:buNone/>
              <a:defRPr sz="1403"/>
            </a:lvl4pPr>
            <a:lvl5pPr marL="1603828" indent="0" algn="ctr">
              <a:buNone/>
              <a:defRPr sz="1403"/>
            </a:lvl5pPr>
            <a:lvl6pPr marL="2004785" indent="0" algn="ctr">
              <a:buNone/>
              <a:defRPr sz="1403"/>
            </a:lvl6pPr>
            <a:lvl7pPr marL="2405743" indent="0" algn="ctr">
              <a:buNone/>
              <a:defRPr sz="1403"/>
            </a:lvl7pPr>
            <a:lvl8pPr marL="2806699" indent="0" algn="ctr">
              <a:buNone/>
              <a:defRPr sz="1403"/>
            </a:lvl8pPr>
            <a:lvl9pPr marL="3207656" indent="0" algn="ctr">
              <a:buNone/>
              <a:defRPr sz="1403"/>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AFB5D21-3894-4AD5-99E4-9533216B8D4E}" type="datetimeFigureOut">
              <a:rPr lang="tr-TR" smtClean="0"/>
              <a:t>5.09.2025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26724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5.09.2025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43829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30" y="402484"/>
            <a:ext cx="2305422" cy="6406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35063" y="402484"/>
            <a:ext cx="6782619" cy="64064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5.09.2025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598696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a:t>Asıl başlık stili için tıklatın</a:t>
            </a:r>
          </a:p>
        </p:txBody>
      </p:sp>
      <p:sp>
        <p:nvSpPr>
          <p:cNvPr id="3" name="Alt Başlık 2"/>
          <p:cNvSpPr>
            <a:spLocks noGrp="1"/>
          </p:cNvSpPr>
          <p:nvPr>
            <p:ph type="subTitle" idx="1"/>
          </p:nvPr>
        </p:nvSpPr>
        <p:spPr>
          <a:xfrm>
            <a:off x="1336477" y="3970581"/>
            <a:ext cx="8018860" cy="1825171"/>
          </a:xfrm>
        </p:spPr>
        <p:txBody>
          <a:bodyPr/>
          <a:lstStyle>
            <a:lvl1pPr marL="0" indent="0" algn="ctr">
              <a:buNone/>
              <a:defRPr sz="2105"/>
            </a:lvl1pPr>
            <a:lvl2pPr marL="400957" indent="0" algn="ctr">
              <a:buNone/>
              <a:defRPr sz="1754"/>
            </a:lvl2pPr>
            <a:lvl3pPr marL="801915" indent="0" algn="ctr">
              <a:buNone/>
              <a:defRPr sz="1579"/>
            </a:lvl3pPr>
            <a:lvl4pPr marL="1202871" indent="0" algn="ctr">
              <a:buNone/>
              <a:defRPr sz="1403"/>
            </a:lvl4pPr>
            <a:lvl5pPr marL="1603828" indent="0" algn="ctr">
              <a:buNone/>
              <a:defRPr sz="1403"/>
            </a:lvl5pPr>
            <a:lvl6pPr marL="2004785" indent="0" algn="ctr">
              <a:buNone/>
              <a:defRPr sz="1403"/>
            </a:lvl6pPr>
            <a:lvl7pPr marL="2405743" indent="0" algn="ctr">
              <a:buNone/>
              <a:defRPr sz="1403"/>
            </a:lvl7pPr>
            <a:lvl8pPr marL="2806699" indent="0" algn="ctr">
              <a:buNone/>
              <a:defRPr sz="1403"/>
            </a:lvl8pPr>
            <a:lvl9pPr marL="3207656" indent="0" algn="ctr">
              <a:buNone/>
              <a:defRPr sz="1403"/>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58EE09D-089E-468A-B62D-3CCEDF17FE8F}" type="datetimeFigureOut">
              <a:rPr lang="tr-TR" smtClean="0"/>
              <a:t>5.09.2025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118777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5.09.2025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649537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4" y="1884672"/>
            <a:ext cx="9221689" cy="3144614"/>
          </a:xfrm>
        </p:spPr>
        <p:txBody>
          <a:bodyPr anchor="b"/>
          <a:lstStyle>
            <a:lvl1pPr>
              <a:defRPr sz="5262"/>
            </a:lvl1pPr>
          </a:lstStyle>
          <a:p>
            <a:r>
              <a:rPr lang="tr-TR"/>
              <a:t>Asıl başlık stili için tıklatın</a:t>
            </a:r>
          </a:p>
        </p:txBody>
      </p:sp>
      <p:sp>
        <p:nvSpPr>
          <p:cNvPr id="3" name="Metin Yer Tutucusu 2"/>
          <p:cNvSpPr>
            <a:spLocks noGrp="1"/>
          </p:cNvSpPr>
          <p:nvPr>
            <p:ph type="body" idx="1"/>
          </p:nvPr>
        </p:nvSpPr>
        <p:spPr>
          <a:xfrm>
            <a:off x="729494" y="5059037"/>
            <a:ext cx="9221689" cy="1653678"/>
          </a:xfrm>
        </p:spPr>
        <p:txBody>
          <a:bodyPr/>
          <a:lstStyle>
            <a:lvl1pPr marL="0" indent="0">
              <a:buNone/>
              <a:defRPr sz="2105">
                <a:solidFill>
                  <a:schemeClr val="tx1">
                    <a:tint val="75000"/>
                  </a:schemeClr>
                </a:solidFill>
              </a:defRPr>
            </a:lvl1pPr>
            <a:lvl2pPr marL="400957" indent="0">
              <a:buNone/>
              <a:defRPr sz="1754">
                <a:solidFill>
                  <a:schemeClr val="tx1">
                    <a:tint val="75000"/>
                  </a:schemeClr>
                </a:solidFill>
              </a:defRPr>
            </a:lvl2pPr>
            <a:lvl3pPr marL="801915" indent="0">
              <a:buNone/>
              <a:defRPr sz="1579">
                <a:solidFill>
                  <a:schemeClr val="tx1">
                    <a:tint val="75000"/>
                  </a:schemeClr>
                </a:solidFill>
              </a:defRPr>
            </a:lvl3pPr>
            <a:lvl4pPr marL="1202871" indent="0">
              <a:buNone/>
              <a:defRPr sz="1403">
                <a:solidFill>
                  <a:schemeClr val="tx1">
                    <a:tint val="75000"/>
                  </a:schemeClr>
                </a:solidFill>
              </a:defRPr>
            </a:lvl4pPr>
            <a:lvl5pPr marL="1603828" indent="0">
              <a:buNone/>
              <a:defRPr sz="1403">
                <a:solidFill>
                  <a:schemeClr val="tx1">
                    <a:tint val="75000"/>
                  </a:schemeClr>
                </a:solidFill>
              </a:defRPr>
            </a:lvl5pPr>
            <a:lvl6pPr marL="2004785" indent="0">
              <a:buNone/>
              <a:defRPr sz="1403">
                <a:solidFill>
                  <a:schemeClr val="tx1">
                    <a:tint val="75000"/>
                  </a:schemeClr>
                </a:solidFill>
              </a:defRPr>
            </a:lvl6pPr>
            <a:lvl7pPr marL="2405743" indent="0">
              <a:buNone/>
              <a:defRPr sz="1403">
                <a:solidFill>
                  <a:schemeClr val="tx1">
                    <a:tint val="75000"/>
                  </a:schemeClr>
                </a:solidFill>
              </a:defRPr>
            </a:lvl7pPr>
            <a:lvl8pPr marL="2806699" indent="0">
              <a:buNone/>
              <a:defRPr sz="1403">
                <a:solidFill>
                  <a:schemeClr val="tx1">
                    <a:tint val="75000"/>
                  </a:schemeClr>
                </a:solidFill>
              </a:defRPr>
            </a:lvl8pPr>
            <a:lvl9pPr marL="3207656" indent="0">
              <a:buNone/>
              <a:defRPr sz="1403">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58EE09D-089E-468A-B62D-3CCEDF17FE8F}" type="datetimeFigureOut">
              <a:rPr lang="tr-TR" smtClean="0"/>
              <a:t>5.09.2025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958514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735064"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12732"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58EE09D-089E-468A-B62D-3CCEDF17FE8F}" type="datetimeFigureOut">
              <a:rPr lang="tr-TR" smtClean="0"/>
              <a:t>5.09.2025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56776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5"/>
            <a:ext cx="9221689" cy="1461188"/>
          </a:xfrm>
        </p:spPr>
        <p:txBody>
          <a:bodyPr/>
          <a:lstStyle/>
          <a:p>
            <a:r>
              <a:rPr lang="tr-TR"/>
              <a:t>Asıl başlık stili için tıklatın</a:t>
            </a:r>
          </a:p>
        </p:txBody>
      </p:sp>
      <p:sp>
        <p:nvSpPr>
          <p:cNvPr id="3" name="Metin Yer Tutucusu 2"/>
          <p:cNvSpPr>
            <a:spLocks noGrp="1"/>
          </p:cNvSpPr>
          <p:nvPr>
            <p:ph type="body" idx="1"/>
          </p:nvPr>
        </p:nvSpPr>
        <p:spPr>
          <a:xfrm>
            <a:off x="736456" y="1853171"/>
            <a:ext cx="4523138"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4" name="İçerik Yer Tutucusu 3"/>
          <p:cNvSpPr>
            <a:spLocks noGrp="1"/>
          </p:cNvSpPr>
          <p:nvPr>
            <p:ph sz="half" idx="2"/>
          </p:nvPr>
        </p:nvSpPr>
        <p:spPr>
          <a:xfrm>
            <a:off x="736456" y="2761381"/>
            <a:ext cx="4523138"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12731" y="1853171"/>
            <a:ext cx="4545413"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6" name="İçerik Yer Tutucusu 5"/>
          <p:cNvSpPr>
            <a:spLocks noGrp="1"/>
          </p:cNvSpPr>
          <p:nvPr>
            <p:ph sz="quarter" idx="4"/>
          </p:nvPr>
        </p:nvSpPr>
        <p:spPr>
          <a:xfrm>
            <a:off x="5412731" y="2761381"/>
            <a:ext cx="4545413"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58EE09D-089E-468A-B62D-3CCEDF17FE8F}" type="datetimeFigureOut">
              <a:rPr lang="tr-TR" smtClean="0"/>
              <a:t>5.09.2025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64658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58EE09D-089E-468A-B62D-3CCEDF17FE8F}" type="datetimeFigureOut">
              <a:rPr lang="tr-TR" smtClean="0"/>
              <a:t>5.09.2025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534545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58EE09D-089E-468A-B62D-3CCEDF17FE8F}" type="datetimeFigureOut">
              <a:rPr lang="tr-TR" smtClean="0"/>
              <a:t>5.09.2025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611770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İçerik Yer Tutucusu 2"/>
          <p:cNvSpPr>
            <a:spLocks noGrp="1"/>
          </p:cNvSpPr>
          <p:nvPr>
            <p:ph idx="1"/>
          </p:nvPr>
        </p:nvSpPr>
        <p:spPr>
          <a:xfrm>
            <a:off x="4545413" y="1088457"/>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A58EE09D-089E-468A-B62D-3CCEDF17FE8F}" type="datetimeFigureOut">
              <a:rPr lang="tr-TR" smtClean="0"/>
              <a:t>5.09.2025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101183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5.09.2025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1075665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Resim Yer Tutucusu 2"/>
          <p:cNvSpPr>
            <a:spLocks noGrp="1"/>
          </p:cNvSpPr>
          <p:nvPr>
            <p:ph type="pic" idx="1"/>
          </p:nvPr>
        </p:nvSpPr>
        <p:spPr>
          <a:xfrm>
            <a:off x="4545413" y="1088457"/>
            <a:ext cx="5412730" cy="5372269"/>
          </a:xfrm>
        </p:spPr>
        <p:txBody>
          <a:bodyPr/>
          <a:lstStyle>
            <a:lvl1pPr marL="0" indent="0">
              <a:buNone/>
              <a:defRPr sz="2806"/>
            </a:lvl1pPr>
            <a:lvl2pPr marL="400957" indent="0">
              <a:buNone/>
              <a:defRPr sz="2456"/>
            </a:lvl2pPr>
            <a:lvl3pPr marL="801915" indent="0">
              <a:buNone/>
              <a:defRPr sz="2105"/>
            </a:lvl3pPr>
            <a:lvl4pPr marL="1202871" indent="0">
              <a:buNone/>
              <a:defRPr sz="1754"/>
            </a:lvl4pPr>
            <a:lvl5pPr marL="1603828" indent="0">
              <a:buNone/>
              <a:defRPr sz="1754"/>
            </a:lvl5pPr>
            <a:lvl6pPr marL="2004785" indent="0">
              <a:buNone/>
              <a:defRPr sz="1754"/>
            </a:lvl6pPr>
            <a:lvl7pPr marL="2405743" indent="0">
              <a:buNone/>
              <a:defRPr sz="1754"/>
            </a:lvl7pPr>
            <a:lvl8pPr marL="2806699" indent="0">
              <a:buNone/>
              <a:defRPr sz="1754"/>
            </a:lvl8pPr>
            <a:lvl9pPr marL="3207656"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A58EE09D-089E-468A-B62D-3CCEDF17FE8F}" type="datetimeFigureOut">
              <a:rPr lang="tr-TR" smtClean="0"/>
              <a:t>5.09.2025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212029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5.09.2025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749915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30" y="402484"/>
            <a:ext cx="2305422" cy="6406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35063" y="402484"/>
            <a:ext cx="6782619" cy="64064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5.09.2025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4031682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tr-TR"/>
              <a:t>Asıl başlık stilini düzenlemek için tıklayın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C79877-88CB-424D-BB23-D8B0BAE46A27}" type="datetime1">
              <a:rPr lang="tr-TR" smtClean="0"/>
              <a:t>5.09.2025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811963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D97E54E-4561-4C6F-B009-096C1A1C2C55}" type="datetime1">
              <a:rPr lang="tr-TR" smtClean="0"/>
              <a:t>5.09.2025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535779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tr-TR"/>
              <a:t>Asıl başlık stilini düzenlemek için tıklayın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8C5BA52-3AC8-43A7-93B3-75633840D4F1}" type="datetime1">
              <a:rPr lang="tr-TR" smtClean="0"/>
              <a:t>5.09.2025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3053938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FAFE6A8-4621-4964-9419-232F4F035F7B}" type="datetime1">
              <a:rPr lang="tr-TR" smtClean="0"/>
              <a:t>5.09.2025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089930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4" name="Content Placeholder 3"/>
          <p:cNvSpPr>
            <a:spLocks noGrp="1"/>
          </p:cNvSpPr>
          <p:nvPr>
            <p:ph sz="half" idx="2"/>
          </p:nvPr>
        </p:nvSpPr>
        <p:spPr>
          <a:xfrm>
            <a:off x="736456" y="2761381"/>
            <a:ext cx="4523137"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6" name="Content Placeholder 5"/>
          <p:cNvSpPr>
            <a:spLocks noGrp="1"/>
          </p:cNvSpPr>
          <p:nvPr>
            <p:ph sz="quarter" idx="4"/>
          </p:nvPr>
        </p:nvSpPr>
        <p:spPr>
          <a:xfrm>
            <a:off x="5412731" y="2761381"/>
            <a:ext cx="4545413"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BA140B8-1B89-4711-B5E5-530DCF68A757}" type="datetime1">
              <a:rPr lang="tr-TR" smtClean="0"/>
              <a:t>5.09.2025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529847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964A286-1FB3-4697-B1D2-982B86BC169C}" type="datetime1">
              <a:rPr lang="tr-TR" smtClean="0"/>
              <a:t>5.09.2025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952992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036D5-713E-449D-8929-65575B6F3768}" type="datetime1">
              <a:rPr lang="tr-TR" smtClean="0"/>
              <a:t>5.09.2025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10688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4" y="1884672"/>
            <a:ext cx="9221689" cy="3144614"/>
          </a:xfrm>
        </p:spPr>
        <p:txBody>
          <a:bodyPr anchor="b"/>
          <a:lstStyle>
            <a:lvl1pPr>
              <a:defRPr sz="5262"/>
            </a:lvl1pPr>
          </a:lstStyle>
          <a:p>
            <a:r>
              <a:rPr lang="tr-TR"/>
              <a:t>Asıl başlık stili için tıklatın</a:t>
            </a:r>
          </a:p>
        </p:txBody>
      </p:sp>
      <p:sp>
        <p:nvSpPr>
          <p:cNvPr id="3" name="Metin Yer Tutucusu 2"/>
          <p:cNvSpPr>
            <a:spLocks noGrp="1"/>
          </p:cNvSpPr>
          <p:nvPr>
            <p:ph type="body" idx="1"/>
          </p:nvPr>
        </p:nvSpPr>
        <p:spPr>
          <a:xfrm>
            <a:off x="729494" y="5059037"/>
            <a:ext cx="9221689" cy="1653678"/>
          </a:xfrm>
        </p:spPr>
        <p:txBody>
          <a:bodyPr/>
          <a:lstStyle>
            <a:lvl1pPr marL="0" indent="0">
              <a:buNone/>
              <a:defRPr sz="2105">
                <a:solidFill>
                  <a:schemeClr val="tx1">
                    <a:tint val="75000"/>
                  </a:schemeClr>
                </a:solidFill>
              </a:defRPr>
            </a:lvl1pPr>
            <a:lvl2pPr marL="400957" indent="0">
              <a:buNone/>
              <a:defRPr sz="1754">
                <a:solidFill>
                  <a:schemeClr val="tx1">
                    <a:tint val="75000"/>
                  </a:schemeClr>
                </a:solidFill>
              </a:defRPr>
            </a:lvl2pPr>
            <a:lvl3pPr marL="801915" indent="0">
              <a:buNone/>
              <a:defRPr sz="1579">
                <a:solidFill>
                  <a:schemeClr val="tx1">
                    <a:tint val="75000"/>
                  </a:schemeClr>
                </a:solidFill>
              </a:defRPr>
            </a:lvl3pPr>
            <a:lvl4pPr marL="1202871" indent="0">
              <a:buNone/>
              <a:defRPr sz="1403">
                <a:solidFill>
                  <a:schemeClr val="tx1">
                    <a:tint val="75000"/>
                  </a:schemeClr>
                </a:solidFill>
              </a:defRPr>
            </a:lvl4pPr>
            <a:lvl5pPr marL="1603828" indent="0">
              <a:buNone/>
              <a:defRPr sz="1403">
                <a:solidFill>
                  <a:schemeClr val="tx1">
                    <a:tint val="75000"/>
                  </a:schemeClr>
                </a:solidFill>
              </a:defRPr>
            </a:lvl5pPr>
            <a:lvl6pPr marL="2004785" indent="0">
              <a:buNone/>
              <a:defRPr sz="1403">
                <a:solidFill>
                  <a:schemeClr val="tx1">
                    <a:tint val="75000"/>
                  </a:schemeClr>
                </a:solidFill>
              </a:defRPr>
            </a:lvl6pPr>
            <a:lvl7pPr marL="2405743" indent="0">
              <a:buNone/>
              <a:defRPr sz="1403">
                <a:solidFill>
                  <a:schemeClr val="tx1">
                    <a:tint val="75000"/>
                  </a:schemeClr>
                </a:solidFill>
              </a:defRPr>
            </a:lvl7pPr>
            <a:lvl8pPr marL="2806699" indent="0">
              <a:buNone/>
              <a:defRPr sz="1403">
                <a:solidFill>
                  <a:schemeClr val="tx1">
                    <a:tint val="75000"/>
                  </a:schemeClr>
                </a:solidFill>
              </a:defRPr>
            </a:lvl8pPr>
            <a:lvl9pPr marL="3207656" indent="0">
              <a:buNone/>
              <a:defRPr sz="1403">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AFB5D21-3894-4AD5-99E4-9533216B8D4E}" type="datetimeFigureOut">
              <a:rPr lang="tr-TR" smtClean="0"/>
              <a:t>5.09.2025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258962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50B4486-EC57-4BD7-8C6E-CBBB592BE50D}" type="datetime1">
              <a:rPr lang="tr-TR" smtClean="0"/>
              <a:t>5.09.2025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9094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a:t>Resim eklemek için simgeye tıklayın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9B2C6F-7A6A-4F44-882A-42D955F9143F}" type="datetime1">
              <a:rPr lang="tr-TR" smtClean="0"/>
              <a:t>5.09.2025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51731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EB478A7-F4FF-4654-82C5-E312E63428DB}" type="datetime1">
              <a:rPr lang="tr-TR" smtClean="0"/>
              <a:t>5.09.2025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74634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B52797B-A557-4C3D-BA70-910C745B69B9}" type="datetime1">
              <a:rPr lang="tr-TR" smtClean="0"/>
              <a:t>5.09.2025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3523870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19" name="Resim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658"/>
            <a:ext cx="10733906" cy="7591335"/>
          </a:xfrm>
          <a:prstGeom prst="rect">
            <a:avLst/>
          </a:prstGeom>
        </p:spPr>
      </p:pic>
      <p:pic>
        <p:nvPicPr>
          <p:cNvPr id="2"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1807" y="4148417"/>
            <a:ext cx="2428202" cy="64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149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Özel Düzen">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2" y="0"/>
            <a:ext cx="10702336" cy="7569007"/>
          </a:xfrm>
          <a:prstGeom prst="rect">
            <a:avLst/>
          </a:prstGeom>
        </p:spPr>
      </p:pic>
      <p:sp>
        <p:nvSpPr>
          <p:cNvPr id="10" name="Unvan 32"/>
          <p:cNvSpPr txBox="1">
            <a:spLocks/>
          </p:cNvSpPr>
          <p:nvPr userDrawn="1"/>
        </p:nvSpPr>
        <p:spPr>
          <a:xfrm>
            <a:off x="6176442" y="7271158"/>
            <a:ext cx="3855466" cy="121830"/>
          </a:xfrm>
          <a:prstGeom prst="rect">
            <a:avLst/>
          </a:prstGeom>
        </p:spPr>
        <p:txBody>
          <a:bodyPr anchor="ctr"/>
          <a:lstStyle>
            <a:lvl1pPr algn="ctr" defTabSz="914400" rtl="0" eaLnBrk="1" latinLnBrk="0" hangingPunct="1">
              <a:lnSpc>
                <a:spcPct val="90000"/>
              </a:lnSpc>
              <a:spcBef>
                <a:spcPct val="0"/>
              </a:spcBef>
              <a:buNone/>
              <a:defRPr sz="2000" b="1" kern="1200">
                <a:solidFill>
                  <a:schemeClr val="bg1"/>
                </a:solidFill>
                <a:latin typeface="Myriad Pro" panose="020B0503030403020204" pitchFamily="34" charset="0"/>
                <a:ea typeface="+mj-ea"/>
                <a:cs typeface="+mj-cs"/>
              </a:defRPr>
            </a:lvl1pPr>
          </a:lstStyle>
          <a:p>
            <a:pPr algn="r"/>
            <a:r>
              <a:rPr lang="tr-TR" sz="1000" b="1" kern="1800" spc="18" baseline="0" dirty="0">
                <a:solidFill>
                  <a:schemeClr val="bg1">
                    <a:lumMod val="50000"/>
                  </a:schemeClr>
                </a:solidFill>
                <a:latin typeface="+mn-lt"/>
              </a:rPr>
              <a:t>Batman İl Milli Eğitim Müdürlüğü</a:t>
            </a:r>
            <a:endParaRPr lang="tr-TR" sz="1000" b="1" kern="1800" spc="18" dirty="0">
              <a:solidFill>
                <a:schemeClr val="bg1">
                  <a:lumMod val="50000"/>
                </a:schemeClr>
              </a:solidFill>
              <a:latin typeface="+mn-lt"/>
            </a:endParaRPr>
          </a:p>
        </p:txBody>
      </p:sp>
      <p:sp>
        <p:nvSpPr>
          <p:cNvPr id="6" name="TextBox 6"/>
          <p:cNvSpPr txBox="1"/>
          <p:nvPr userDrawn="1"/>
        </p:nvSpPr>
        <p:spPr>
          <a:xfrm>
            <a:off x="10032038" y="7189126"/>
            <a:ext cx="648440" cy="227306"/>
          </a:xfrm>
          <a:prstGeom prst="rect">
            <a:avLst/>
          </a:prstGeom>
          <a:noFill/>
        </p:spPr>
        <p:txBody>
          <a:bodyPr wrap="square" rtlCol="0">
            <a:spAutoFit/>
          </a:bodyPr>
          <a:lstStyle/>
          <a:p>
            <a:pPr algn="ctr"/>
            <a:r>
              <a:rPr lang="tr-TR" sz="877" b="0" dirty="0">
                <a:solidFill>
                  <a:schemeClr val="bg1"/>
                </a:solidFill>
              </a:rPr>
              <a:t>{  </a:t>
            </a:r>
            <a:fld id="{260E2A6B-A809-4840-BF14-8648BC0BDF87}" type="slidenum">
              <a:rPr lang="id-ID" sz="877" b="0" smtClean="0">
                <a:solidFill>
                  <a:schemeClr val="bg1"/>
                </a:solidFill>
              </a:rPr>
              <a:pPr algn="ctr"/>
              <a:t>‹#›</a:t>
            </a:fld>
            <a:r>
              <a:rPr lang="tr-TR" sz="877" b="0" dirty="0">
                <a:solidFill>
                  <a:schemeClr val="bg1"/>
                </a:solidFill>
              </a:rPr>
              <a:t>  }</a:t>
            </a:r>
            <a:endParaRPr lang="id-ID" sz="877" b="0" dirty="0">
              <a:solidFill>
                <a:schemeClr val="bg1"/>
              </a:solidFill>
            </a:endParaRPr>
          </a:p>
        </p:txBody>
      </p:sp>
      <p:pic>
        <p:nvPicPr>
          <p:cNvPr id="7" name="Resim 6">
            <a:hlinkClick r:id="rId3" action="ppaction://hlinksldjump"/>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4389" y="7100047"/>
            <a:ext cx="295638" cy="294090"/>
          </a:xfrm>
          <a:prstGeom prst="rect">
            <a:avLst/>
          </a:prstGeom>
        </p:spPr>
      </p:pic>
      <p:pic>
        <p:nvPicPr>
          <p:cNvPr id="8" name="Picture 2" descr="C:\Users\hddoga06\Desktop\EY_kurumsal_kimlik_2024\b_baskisal\2_diger_uygulamalar\11_power_point_sunum_formati\jpeg\tr_logo_yatay_beyaz.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4389" y="228600"/>
            <a:ext cx="1499503" cy="4381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ddoga06\Desktop\EY_kurumsal_kimlik_2024\b_baskisal\2_diger_uygulamalar\11_power_point_sunum_formati\jpeg\turkiye_yuzyili_logo_beyaz.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610281" y="228600"/>
            <a:ext cx="928794" cy="48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1925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22" name="Resim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045" y="-31658"/>
            <a:ext cx="10733906" cy="7591335"/>
          </a:xfrm>
          <a:prstGeom prst="rect">
            <a:avLst/>
          </a:prstGeom>
        </p:spPr>
      </p:pic>
      <p:pic>
        <p:nvPicPr>
          <p:cNvPr id="5"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1807" y="4121525"/>
            <a:ext cx="2428202" cy="67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74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735064"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12732"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AFB5D21-3894-4AD5-99E4-9533216B8D4E}" type="datetimeFigureOut">
              <a:rPr lang="tr-TR" smtClean="0"/>
              <a:t>5.09.2025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142222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5"/>
            <a:ext cx="9221689" cy="1461188"/>
          </a:xfrm>
        </p:spPr>
        <p:txBody>
          <a:bodyPr/>
          <a:lstStyle/>
          <a:p>
            <a:r>
              <a:rPr lang="tr-TR"/>
              <a:t>Asıl başlık stili için tıklatın</a:t>
            </a:r>
          </a:p>
        </p:txBody>
      </p:sp>
      <p:sp>
        <p:nvSpPr>
          <p:cNvPr id="3" name="Metin Yer Tutucusu 2"/>
          <p:cNvSpPr>
            <a:spLocks noGrp="1"/>
          </p:cNvSpPr>
          <p:nvPr>
            <p:ph type="body" idx="1"/>
          </p:nvPr>
        </p:nvSpPr>
        <p:spPr>
          <a:xfrm>
            <a:off x="736456" y="1853171"/>
            <a:ext cx="4523138"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4" name="İçerik Yer Tutucusu 3"/>
          <p:cNvSpPr>
            <a:spLocks noGrp="1"/>
          </p:cNvSpPr>
          <p:nvPr>
            <p:ph sz="half" idx="2"/>
          </p:nvPr>
        </p:nvSpPr>
        <p:spPr>
          <a:xfrm>
            <a:off x="736456" y="2761381"/>
            <a:ext cx="4523138"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12731" y="1853171"/>
            <a:ext cx="4545413"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6" name="İçerik Yer Tutucusu 5"/>
          <p:cNvSpPr>
            <a:spLocks noGrp="1"/>
          </p:cNvSpPr>
          <p:nvPr>
            <p:ph sz="quarter" idx="4"/>
          </p:nvPr>
        </p:nvSpPr>
        <p:spPr>
          <a:xfrm>
            <a:off x="5412731" y="2761381"/>
            <a:ext cx="4545413"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AFB5D21-3894-4AD5-99E4-9533216B8D4E}" type="datetimeFigureOut">
              <a:rPr lang="tr-TR" smtClean="0"/>
              <a:t>5.09.2025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571863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AFB5D21-3894-4AD5-99E4-9533216B8D4E}" type="datetimeFigureOut">
              <a:rPr lang="tr-TR" smtClean="0"/>
              <a:t>5.09.2025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8137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AFB5D21-3894-4AD5-99E4-9533216B8D4E}" type="datetimeFigureOut">
              <a:rPr lang="tr-TR" smtClean="0"/>
              <a:t>5.09.2025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382532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İçerik Yer Tutucusu 2"/>
          <p:cNvSpPr>
            <a:spLocks noGrp="1"/>
          </p:cNvSpPr>
          <p:nvPr>
            <p:ph idx="1"/>
          </p:nvPr>
        </p:nvSpPr>
        <p:spPr>
          <a:xfrm>
            <a:off x="4545413" y="1088457"/>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FAFB5D21-3894-4AD5-99E4-9533216B8D4E}" type="datetimeFigureOut">
              <a:rPr lang="tr-TR" smtClean="0"/>
              <a:t>5.09.2025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91685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Resim Yer Tutucusu 2"/>
          <p:cNvSpPr>
            <a:spLocks noGrp="1"/>
          </p:cNvSpPr>
          <p:nvPr>
            <p:ph type="pic" idx="1"/>
          </p:nvPr>
        </p:nvSpPr>
        <p:spPr>
          <a:xfrm>
            <a:off x="4545413" y="1088457"/>
            <a:ext cx="5412730" cy="5372269"/>
          </a:xfrm>
        </p:spPr>
        <p:txBody>
          <a:bodyPr/>
          <a:lstStyle>
            <a:lvl1pPr marL="0" indent="0">
              <a:buNone/>
              <a:defRPr sz="2806"/>
            </a:lvl1pPr>
            <a:lvl2pPr marL="400957" indent="0">
              <a:buNone/>
              <a:defRPr sz="2456"/>
            </a:lvl2pPr>
            <a:lvl3pPr marL="801915" indent="0">
              <a:buNone/>
              <a:defRPr sz="2105"/>
            </a:lvl3pPr>
            <a:lvl4pPr marL="1202871" indent="0">
              <a:buNone/>
              <a:defRPr sz="1754"/>
            </a:lvl4pPr>
            <a:lvl5pPr marL="1603828" indent="0">
              <a:buNone/>
              <a:defRPr sz="1754"/>
            </a:lvl5pPr>
            <a:lvl6pPr marL="2004785" indent="0">
              <a:buNone/>
              <a:defRPr sz="1754"/>
            </a:lvl6pPr>
            <a:lvl7pPr marL="2405743" indent="0">
              <a:buNone/>
              <a:defRPr sz="1754"/>
            </a:lvl7pPr>
            <a:lvl8pPr marL="2806699" indent="0">
              <a:buNone/>
              <a:defRPr sz="1754"/>
            </a:lvl8pPr>
            <a:lvl9pPr marL="3207656"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FAFB5D21-3894-4AD5-99E4-9533216B8D4E}" type="datetimeFigureOut">
              <a:rPr lang="tr-TR" smtClean="0"/>
              <a:t>5.09.2025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366913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FAFB5D21-3894-4AD5-99E4-9533216B8D4E}" type="datetimeFigureOut">
              <a:rPr lang="tr-TR" smtClean="0"/>
              <a:t>5.09.2025</a:t>
            </a:fld>
            <a:endParaRPr lang="tr-TR"/>
          </a:p>
        </p:txBody>
      </p:sp>
      <p:sp>
        <p:nvSpPr>
          <p:cNvPr id="5" name="Altbilgi Yer Tutucusu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6B3829B-73FF-4AAB-95B6-292BE747EC3C}" type="slidenum">
              <a:rPr lang="tr-TR" smtClean="0"/>
              <a:t>‹#›</a:t>
            </a:fld>
            <a:endParaRPr lang="tr-TR"/>
          </a:p>
        </p:txBody>
      </p:sp>
    </p:spTree>
    <p:extLst>
      <p:ext uri="{BB962C8B-B14F-4D97-AF65-F5344CB8AC3E}">
        <p14:creationId xmlns:p14="http://schemas.microsoft.com/office/powerpoint/2010/main" val="39233757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801915"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0" indent="-200480" algn="l" defTabSz="801915"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35" indent="-200480" algn="l" defTabSz="801915"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393" indent="-200480" algn="l" defTabSz="801915"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50"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06"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26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19"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178"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3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15" rtl="0" eaLnBrk="1" latinLnBrk="0" hangingPunct="1">
        <a:defRPr sz="1579" kern="1200">
          <a:solidFill>
            <a:schemeClr val="tx1"/>
          </a:solidFill>
          <a:latin typeface="+mn-lt"/>
          <a:ea typeface="+mn-ea"/>
          <a:cs typeface="+mn-cs"/>
        </a:defRPr>
      </a:lvl1pPr>
      <a:lvl2pPr marL="400957" algn="l" defTabSz="801915" rtl="0" eaLnBrk="1" latinLnBrk="0" hangingPunct="1">
        <a:defRPr sz="1579" kern="1200">
          <a:solidFill>
            <a:schemeClr val="tx1"/>
          </a:solidFill>
          <a:latin typeface="+mn-lt"/>
          <a:ea typeface="+mn-ea"/>
          <a:cs typeface="+mn-cs"/>
        </a:defRPr>
      </a:lvl2pPr>
      <a:lvl3pPr marL="801915" algn="l" defTabSz="801915" rtl="0" eaLnBrk="1" latinLnBrk="0" hangingPunct="1">
        <a:defRPr sz="1579" kern="1200">
          <a:solidFill>
            <a:schemeClr val="tx1"/>
          </a:solidFill>
          <a:latin typeface="+mn-lt"/>
          <a:ea typeface="+mn-ea"/>
          <a:cs typeface="+mn-cs"/>
        </a:defRPr>
      </a:lvl3pPr>
      <a:lvl4pPr marL="1202871" algn="l" defTabSz="801915" rtl="0" eaLnBrk="1" latinLnBrk="0" hangingPunct="1">
        <a:defRPr sz="1579" kern="1200">
          <a:solidFill>
            <a:schemeClr val="tx1"/>
          </a:solidFill>
          <a:latin typeface="+mn-lt"/>
          <a:ea typeface="+mn-ea"/>
          <a:cs typeface="+mn-cs"/>
        </a:defRPr>
      </a:lvl4pPr>
      <a:lvl5pPr marL="1603828" algn="l" defTabSz="801915" rtl="0" eaLnBrk="1" latinLnBrk="0" hangingPunct="1">
        <a:defRPr sz="1579" kern="1200">
          <a:solidFill>
            <a:schemeClr val="tx1"/>
          </a:solidFill>
          <a:latin typeface="+mn-lt"/>
          <a:ea typeface="+mn-ea"/>
          <a:cs typeface="+mn-cs"/>
        </a:defRPr>
      </a:lvl5pPr>
      <a:lvl6pPr marL="2004785" algn="l" defTabSz="801915" rtl="0" eaLnBrk="1" latinLnBrk="0" hangingPunct="1">
        <a:defRPr sz="1579" kern="1200">
          <a:solidFill>
            <a:schemeClr val="tx1"/>
          </a:solidFill>
          <a:latin typeface="+mn-lt"/>
          <a:ea typeface="+mn-ea"/>
          <a:cs typeface="+mn-cs"/>
        </a:defRPr>
      </a:lvl6pPr>
      <a:lvl7pPr marL="2405743" algn="l" defTabSz="801915" rtl="0" eaLnBrk="1" latinLnBrk="0" hangingPunct="1">
        <a:defRPr sz="1579" kern="1200">
          <a:solidFill>
            <a:schemeClr val="tx1"/>
          </a:solidFill>
          <a:latin typeface="+mn-lt"/>
          <a:ea typeface="+mn-ea"/>
          <a:cs typeface="+mn-cs"/>
        </a:defRPr>
      </a:lvl7pPr>
      <a:lvl8pPr marL="2806699" algn="l" defTabSz="801915" rtl="0" eaLnBrk="1" latinLnBrk="0" hangingPunct="1">
        <a:defRPr sz="1579" kern="1200">
          <a:solidFill>
            <a:schemeClr val="tx1"/>
          </a:solidFill>
          <a:latin typeface="+mn-lt"/>
          <a:ea typeface="+mn-ea"/>
          <a:cs typeface="+mn-cs"/>
        </a:defRPr>
      </a:lvl8pPr>
      <a:lvl9pPr marL="3207656" algn="l" defTabSz="801915"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A58EE09D-089E-468A-B62D-3CCEDF17FE8F}" type="datetimeFigureOut">
              <a:rPr lang="tr-TR" smtClean="0"/>
              <a:t>5.09.2025</a:t>
            </a:fld>
            <a:endParaRPr lang="tr-TR"/>
          </a:p>
        </p:txBody>
      </p:sp>
      <p:sp>
        <p:nvSpPr>
          <p:cNvPr id="5" name="Altbilgi Yer Tutucusu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475D864-266E-434F-93FA-5333E71C1C85}" type="slidenum">
              <a:rPr lang="tr-TR" smtClean="0"/>
              <a:t>‹#›</a:t>
            </a:fld>
            <a:endParaRPr lang="tr-TR"/>
          </a:p>
        </p:txBody>
      </p:sp>
    </p:spTree>
    <p:extLst>
      <p:ext uri="{BB962C8B-B14F-4D97-AF65-F5344CB8AC3E}">
        <p14:creationId xmlns:p14="http://schemas.microsoft.com/office/powerpoint/2010/main" val="37495649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801915"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0" indent="-200480" algn="l" defTabSz="801915"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35" indent="-200480" algn="l" defTabSz="801915"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393" indent="-200480" algn="l" defTabSz="801915"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50"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06"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26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19"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178"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3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15" rtl="0" eaLnBrk="1" latinLnBrk="0" hangingPunct="1">
        <a:defRPr sz="1579" kern="1200">
          <a:solidFill>
            <a:schemeClr val="tx1"/>
          </a:solidFill>
          <a:latin typeface="+mn-lt"/>
          <a:ea typeface="+mn-ea"/>
          <a:cs typeface="+mn-cs"/>
        </a:defRPr>
      </a:lvl1pPr>
      <a:lvl2pPr marL="400957" algn="l" defTabSz="801915" rtl="0" eaLnBrk="1" latinLnBrk="0" hangingPunct="1">
        <a:defRPr sz="1579" kern="1200">
          <a:solidFill>
            <a:schemeClr val="tx1"/>
          </a:solidFill>
          <a:latin typeface="+mn-lt"/>
          <a:ea typeface="+mn-ea"/>
          <a:cs typeface="+mn-cs"/>
        </a:defRPr>
      </a:lvl2pPr>
      <a:lvl3pPr marL="801915" algn="l" defTabSz="801915" rtl="0" eaLnBrk="1" latinLnBrk="0" hangingPunct="1">
        <a:defRPr sz="1579" kern="1200">
          <a:solidFill>
            <a:schemeClr val="tx1"/>
          </a:solidFill>
          <a:latin typeface="+mn-lt"/>
          <a:ea typeface="+mn-ea"/>
          <a:cs typeface="+mn-cs"/>
        </a:defRPr>
      </a:lvl3pPr>
      <a:lvl4pPr marL="1202871" algn="l" defTabSz="801915" rtl="0" eaLnBrk="1" latinLnBrk="0" hangingPunct="1">
        <a:defRPr sz="1579" kern="1200">
          <a:solidFill>
            <a:schemeClr val="tx1"/>
          </a:solidFill>
          <a:latin typeface="+mn-lt"/>
          <a:ea typeface="+mn-ea"/>
          <a:cs typeface="+mn-cs"/>
        </a:defRPr>
      </a:lvl4pPr>
      <a:lvl5pPr marL="1603828" algn="l" defTabSz="801915" rtl="0" eaLnBrk="1" latinLnBrk="0" hangingPunct="1">
        <a:defRPr sz="1579" kern="1200">
          <a:solidFill>
            <a:schemeClr val="tx1"/>
          </a:solidFill>
          <a:latin typeface="+mn-lt"/>
          <a:ea typeface="+mn-ea"/>
          <a:cs typeface="+mn-cs"/>
        </a:defRPr>
      </a:lvl5pPr>
      <a:lvl6pPr marL="2004785" algn="l" defTabSz="801915" rtl="0" eaLnBrk="1" latinLnBrk="0" hangingPunct="1">
        <a:defRPr sz="1579" kern="1200">
          <a:solidFill>
            <a:schemeClr val="tx1"/>
          </a:solidFill>
          <a:latin typeface="+mn-lt"/>
          <a:ea typeface="+mn-ea"/>
          <a:cs typeface="+mn-cs"/>
        </a:defRPr>
      </a:lvl6pPr>
      <a:lvl7pPr marL="2405743" algn="l" defTabSz="801915" rtl="0" eaLnBrk="1" latinLnBrk="0" hangingPunct="1">
        <a:defRPr sz="1579" kern="1200">
          <a:solidFill>
            <a:schemeClr val="tx1"/>
          </a:solidFill>
          <a:latin typeface="+mn-lt"/>
          <a:ea typeface="+mn-ea"/>
          <a:cs typeface="+mn-cs"/>
        </a:defRPr>
      </a:lvl7pPr>
      <a:lvl8pPr marL="2806699" algn="l" defTabSz="801915" rtl="0" eaLnBrk="1" latinLnBrk="0" hangingPunct="1">
        <a:defRPr sz="1579" kern="1200">
          <a:solidFill>
            <a:schemeClr val="tx1"/>
          </a:solidFill>
          <a:latin typeface="+mn-lt"/>
          <a:ea typeface="+mn-ea"/>
          <a:cs typeface="+mn-cs"/>
        </a:defRPr>
      </a:lvl8pPr>
      <a:lvl9pPr marL="3207656" algn="l" defTabSz="801915" rtl="0" eaLnBrk="1" latinLnBrk="0" hangingPunct="1">
        <a:defRPr sz="1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764DE79-268F-4C1A-8933-263129D2AF90}" type="datetimeFigureOut">
              <a:rPr lang="en-US" dirty="0"/>
              <a:t>9/5/2025</a:t>
            </a:fld>
            <a:endParaRPr 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008410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672" r:id="rId13"/>
    <p:sldLayoutId id="2147483698" r:id="rId14"/>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dnBA3QD8xFs" TargetMode="External"/><Relationship Id="rId2" Type="http://schemas.openxmlformats.org/officeDocument/2006/relationships/hyperlink" Target="https://cdn.eba.gov.tr/kitap/akran/" TargetMode="Externa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C64F46F-0D69-5840-B53B-046A36F3345D}"/>
              </a:ext>
            </a:extLst>
          </p:cNvPr>
          <p:cNvSpPr txBox="1"/>
          <p:nvPr/>
        </p:nvSpPr>
        <p:spPr>
          <a:xfrm>
            <a:off x="4215323" y="6768894"/>
            <a:ext cx="2262749" cy="307777"/>
          </a:xfrm>
          <a:prstGeom prst="rect">
            <a:avLst/>
          </a:prstGeom>
          <a:noFill/>
        </p:spPr>
        <p:txBody>
          <a:bodyPr wrap="square" rtlCol="0">
            <a:spAutoFit/>
          </a:bodyPr>
          <a:lstStyle/>
          <a:p>
            <a:pPr algn="ctr"/>
            <a:r>
              <a:rPr lang="tr-TR" sz="1400" b="1" dirty="0" smtClean="0">
                <a:solidFill>
                  <a:schemeClr val="bg1"/>
                </a:solidFill>
              </a:rPr>
              <a:t>2025-2026</a:t>
            </a:r>
            <a:endParaRPr lang="tr-TR" sz="1400" b="1" dirty="0">
              <a:solidFill>
                <a:schemeClr val="bg1"/>
              </a:solidFill>
            </a:endParaRPr>
          </a:p>
        </p:txBody>
      </p:sp>
      <p:sp>
        <p:nvSpPr>
          <p:cNvPr id="92" name="Metin kutusu 91"/>
          <p:cNvSpPr txBox="1"/>
          <p:nvPr/>
        </p:nvSpPr>
        <p:spPr>
          <a:xfrm>
            <a:off x="1442014" y="4614458"/>
            <a:ext cx="7809365" cy="2308324"/>
          </a:xfrm>
          <a:prstGeom prst="rect">
            <a:avLst/>
          </a:prstGeom>
          <a:noFill/>
        </p:spPr>
        <p:txBody>
          <a:bodyPr wrap="square" rtlCol="0" anchor="ctr">
            <a:spAutoFit/>
          </a:bodyPr>
          <a:lstStyle/>
          <a:p>
            <a:pPr algn="ctr"/>
            <a:endParaRPr lang="tr-TR" sz="2400" b="1" dirty="0">
              <a:solidFill>
                <a:schemeClr val="bg1"/>
              </a:solidFill>
              <a:latin typeface="Times New Roman" panose="02020603050405020304" pitchFamily="18" charset="0"/>
              <a:cs typeface="Times New Roman" panose="02020603050405020304" pitchFamily="18" charset="0"/>
            </a:endParaRPr>
          </a:p>
          <a:p>
            <a:pPr algn="ctr"/>
            <a:r>
              <a:rPr lang="tr-TR" sz="2400" b="1" dirty="0">
                <a:solidFill>
                  <a:schemeClr val="bg1"/>
                </a:solidFill>
                <a:latin typeface="Times New Roman" panose="02020603050405020304" pitchFamily="18" charset="0"/>
                <a:cs typeface="Times New Roman" panose="02020603050405020304" pitchFamily="18" charset="0"/>
              </a:rPr>
              <a:t>BATMAN</a:t>
            </a:r>
          </a:p>
          <a:p>
            <a:pPr algn="ctr"/>
            <a:r>
              <a:rPr lang="tr-TR" sz="2400" b="1" dirty="0" smtClean="0">
                <a:solidFill>
                  <a:schemeClr val="bg1"/>
                </a:solidFill>
                <a:latin typeface="Times New Roman" panose="02020603050405020304" pitchFamily="18" charset="0"/>
                <a:cs typeface="Times New Roman" panose="02020603050405020304" pitchFamily="18" charset="0"/>
              </a:rPr>
              <a:t>REHBERLİK VE ARAŞTIRMA MERKEZİ</a:t>
            </a:r>
          </a:p>
          <a:p>
            <a:pPr algn="ctr"/>
            <a:endParaRPr lang="tr-TR" sz="2400" b="1" dirty="0">
              <a:solidFill>
                <a:schemeClr val="bg1"/>
              </a:solidFill>
              <a:latin typeface="Times New Roman" panose="02020603050405020304" pitchFamily="18" charset="0"/>
              <a:cs typeface="Times New Roman" panose="02020603050405020304" pitchFamily="18" charset="0"/>
            </a:endParaRPr>
          </a:p>
          <a:p>
            <a:pPr algn="ctr"/>
            <a:r>
              <a:rPr lang="tr-TR" sz="2400" b="1" dirty="0" smtClean="0">
                <a:solidFill>
                  <a:schemeClr val="bg1"/>
                </a:solidFill>
                <a:latin typeface="Times New Roman" panose="02020603050405020304" pitchFamily="18" charset="0"/>
                <a:cs typeface="Times New Roman" panose="02020603050405020304" pitchFamily="18" charset="0"/>
              </a:rPr>
              <a:t>AKRAN DESTEĞİ (AKRAN ÖĞRETİMİ)</a:t>
            </a:r>
          </a:p>
          <a:p>
            <a:pPr algn="ctr"/>
            <a:r>
              <a:rPr lang="tr-TR" sz="2400" b="1" dirty="0" smtClean="0">
                <a:solidFill>
                  <a:schemeClr val="bg1"/>
                </a:solidFill>
                <a:latin typeface="Times New Roman" panose="02020603050405020304" pitchFamily="18" charset="0"/>
                <a:cs typeface="Times New Roman" panose="02020603050405020304" pitchFamily="18" charset="0"/>
              </a:rPr>
              <a:t>ÖĞRETMEN SUNUMU</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014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635760" y="1452880"/>
            <a:ext cx="8178800" cy="3724096"/>
          </a:xfrm>
          <a:prstGeom prst="rect">
            <a:avLst/>
          </a:prstGeom>
          <a:noFill/>
        </p:spPr>
        <p:txBody>
          <a:bodyPr wrap="square" rtlCol="0">
            <a:spAutoFit/>
          </a:bodyPr>
          <a:lstStyle/>
          <a:p>
            <a:r>
              <a:rPr lang="tr-TR" sz="2000" b="1" dirty="0" smtClean="0"/>
              <a:t>Akran Öğretiminin Faydaları</a:t>
            </a:r>
          </a:p>
          <a:p>
            <a:endParaRPr lang="tr-TR" sz="2000" b="1" dirty="0"/>
          </a:p>
          <a:p>
            <a:pPr marL="285750" indent="-285750">
              <a:buFont typeface="Wingdings" panose="05000000000000000000" pitchFamily="2" charset="2"/>
              <a:buChar char="ü"/>
            </a:pPr>
            <a:r>
              <a:rPr lang="tr-TR" sz="2000" dirty="0"/>
              <a:t>Akran öğreticiliği, araştırmalarla desteklenmiş, (zaman, </a:t>
            </a:r>
            <a:r>
              <a:rPr lang="tr-TR" sz="2000" dirty="0" smtClean="0"/>
              <a:t>çaba vb</a:t>
            </a:r>
            <a:r>
              <a:rPr lang="tr-TR" sz="2000" dirty="0"/>
              <a:t>. bakımdan) çok az maliyeti olan etkili bir öğretim stratejisidir</a:t>
            </a:r>
            <a:r>
              <a:rPr lang="tr-TR" sz="2000" dirty="0" smtClean="0"/>
              <a:t>.</a:t>
            </a:r>
          </a:p>
          <a:p>
            <a:pPr marL="285750" indent="-285750">
              <a:buFont typeface="Wingdings" panose="05000000000000000000" pitchFamily="2" charset="2"/>
              <a:buChar char="ü"/>
            </a:pPr>
            <a:r>
              <a:rPr lang="tr-TR" sz="2000" dirty="0"/>
              <a:t>Öğrenen rolündeki öğrenciler konuyla ilgili </a:t>
            </a:r>
            <a:r>
              <a:rPr lang="tr-TR" sz="2000" dirty="0" smtClean="0"/>
              <a:t>anlayamadıkları yerleri </a:t>
            </a:r>
            <a:r>
              <a:rPr lang="tr-TR" sz="2000" dirty="0"/>
              <a:t>arkadaşlarına daha rahat </a:t>
            </a:r>
            <a:r>
              <a:rPr lang="tr-TR" sz="2000" dirty="0" smtClean="0"/>
              <a:t>sorabilmektedirler.</a:t>
            </a:r>
          </a:p>
          <a:p>
            <a:pPr marL="285750" indent="-285750">
              <a:buFont typeface="Wingdings" panose="05000000000000000000" pitchFamily="2" charset="2"/>
              <a:buChar char="ü"/>
            </a:pPr>
            <a:r>
              <a:rPr lang="tr-TR" sz="2000" dirty="0" smtClean="0"/>
              <a:t>Öğreten rolündeki öğrenciler anlatım esnasında konuyu pekiştirmekte ve eksiklerini fark edebilmektedirler.</a:t>
            </a:r>
          </a:p>
          <a:p>
            <a:pPr marL="285750" indent="-285750">
              <a:buFont typeface="Wingdings" panose="05000000000000000000" pitchFamily="2" charset="2"/>
              <a:buChar char="ü"/>
            </a:pPr>
            <a:r>
              <a:rPr lang="tr-TR" sz="2000" dirty="0" err="1" smtClean="0"/>
              <a:t>Journal</a:t>
            </a:r>
            <a:r>
              <a:rPr lang="tr-TR" sz="2000" dirty="0" smtClean="0"/>
              <a:t> of </a:t>
            </a:r>
            <a:r>
              <a:rPr lang="tr-TR" sz="2000" dirty="0" err="1" smtClean="0"/>
              <a:t>Educational</a:t>
            </a:r>
            <a:r>
              <a:rPr lang="tr-TR" sz="2000" dirty="0" smtClean="0"/>
              <a:t> </a:t>
            </a:r>
            <a:r>
              <a:rPr lang="tr-TR" sz="2000" dirty="0" err="1" smtClean="0"/>
              <a:t>Psychology’de</a:t>
            </a:r>
            <a:r>
              <a:rPr lang="tr-TR" sz="2000" dirty="0" smtClean="0"/>
              <a:t> yayımlanan araştırmalara göre, akran öğretimi uygulanan öğrencilerde başarı oranı %30’a kadar artmaktadır.</a:t>
            </a:r>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b="1" dirty="0" smtClean="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640" y="4876000"/>
            <a:ext cx="5039359" cy="2500795"/>
          </a:xfrm>
          <a:prstGeom prst="rect">
            <a:avLst/>
          </a:prstGeom>
          <a:ln>
            <a:noFill/>
          </a:ln>
          <a:effectLst>
            <a:softEdge rad="112500"/>
          </a:effectLst>
        </p:spPr>
      </p:pic>
    </p:spTree>
    <p:extLst>
      <p:ext uri="{BB962C8B-B14F-4D97-AF65-F5344CB8AC3E}">
        <p14:creationId xmlns:p14="http://schemas.microsoft.com/office/powerpoint/2010/main" val="2031764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605280" y="1524000"/>
            <a:ext cx="8056880" cy="3693319"/>
          </a:xfrm>
          <a:prstGeom prst="rect">
            <a:avLst/>
          </a:prstGeom>
          <a:noFill/>
        </p:spPr>
        <p:txBody>
          <a:bodyPr wrap="square" rtlCol="0">
            <a:spAutoFit/>
          </a:bodyPr>
          <a:lstStyle/>
          <a:p>
            <a:r>
              <a:rPr lang="tr-TR" sz="2000" b="1" dirty="0" smtClean="0"/>
              <a:t>Akran Öğretiminin Faydaları</a:t>
            </a:r>
          </a:p>
          <a:p>
            <a:endParaRPr lang="tr-TR" sz="2000" b="1" dirty="0"/>
          </a:p>
          <a:p>
            <a:pPr marL="285750" indent="-285750">
              <a:buFont typeface="Wingdings" panose="05000000000000000000" pitchFamily="2" charset="2"/>
              <a:buChar char="ü"/>
            </a:pPr>
            <a:r>
              <a:rPr lang="tr-TR" sz="2000" dirty="0" smtClean="0"/>
              <a:t>Akademik başarıyı artırır. Konu öğrenciler için daha anlaşılır hale gelir.</a:t>
            </a:r>
          </a:p>
          <a:p>
            <a:pPr marL="285750" indent="-285750">
              <a:buFont typeface="Wingdings" panose="05000000000000000000" pitchFamily="2" charset="2"/>
              <a:buChar char="ü"/>
            </a:pPr>
            <a:r>
              <a:rPr lang="tr-TR" sz="2000" dirty="0" smtClean="0"/>
              <a:t>Özgüveni ve iletişim becerilerini geliştirir.</a:t>
            </a:r>
          </a:p>
          <a:p>
            <a:pPr marL="285750" indent="-285750">
              <a:buFont typeface="Wingdings" panose="05000000000000000000" pitchFamily="2" charset="2"/>
              <a:buChar char="ü"/>
            </a:pPr>
            <a:r>
              <a:rPr lang="tr-TR" sz="2000" dirty="0" smtClean="0"/>
              <a:t>Sorumluluk duygusu ve liderlik becerisi kazandırır. </a:t>
            </a:r>
          </a:p>
          <a:p>
            <a:pPr marL="285750" indent="-285750">
              <a:buFont typeface="Wingdings" panose="05000000000000000000" pitchFamily="2" charset="2"/>
              <a:buChar char="ü"/>
            </a:pPr>
            <a:r>
              <a:rPr lang="tr-TR" sz="2000" dirty="0" smtClean="0"/>
              <a:t>Öğrenmeyi daha aktif ve kalıcı hale getirir.</a:t>
            </a:r>
          </a:p>
          <a:p>
            <a:pPr marL="285750" indent="-285750">
              <a:buFont typeface="Wingdings" panose="05000000000000000000" pitchFamily="2" charset="2"/>
              <a:buChar char="ü"/>
            </a:pPr>
            <a:r>
              <a:rPr lang="tr-TR" sz="2000" dirty="0"/>
              <a:t>Öğrenciler arasında </a:t>
            </a:r>
            <a:r>
              <a:rPr lang="tr-TR" sz="2000" dirty="0" smtClean="0"/>
              <a:t>iş birliği </a:t>
            </a:r>
            <a:r>
              <a:rPr lang="tr-TR" sz="2000" dirty="0"/>
              <a:t>ve empatiyi güçlendirir.</a:t>
            </a:r>
          </a:p>
          <a:p>
            <a:pPr marL="285750" indent="-285750">
              <a:buFont typeface="Wingdings" panose="05000000000000000000" pitchFamily="2" charset="2"/>
              <a:buChar char="ü"/>
            </a:pPr>
            <a:r>
              <a:rPr lang="tr-TR" sz="2000" dirty="0" smtClean="0"/>
              <a:t>OECD verilerine göre işbirlikçi öğrenme yöntemleri, öğrencilerin problem çözme becerilerini %25 oranında geliştiriyor.</a:t>
            </a:r>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b="1" dirty="0" smtClean="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487" y="4615301"/>
            <a:ext cx="4917440" cy="2710694"/>
          </a:xfrm>
          <a:prstGeom prst="rect">
            <a:avLst/>
          </a:prstGeom>
          <a:ln>
            <a:noFill/>
          </a:ln>
          <a:effectLst>
            <a:softEdge rad="112500"/>
          </a:effectLst>
        </p:spPr>
      </p:pic>
    </p:spTree>
    <p:extLst>
      <p:ext uri="{BB962C8B-B14F-4D97-AF65-F5344CB8AC3E}">
        <p14:creationId xmlns:p14="http://schemas.microsoft.com/office/powerpoint/2010/main" val="3137821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457748" y="1412240"/>
            <a:ext cx="8387292" cy="7017306"/>
          </a:xfrm>
          <a:prstGeom prst="rect">
            <a:avLst/>
          </a:prstGeom>
          <a:noFill/>
        </p:spPr>
        <p:txBody>
          <a:bodyPr wrap="square" rtlCol="0">
            <a:spAutoFit/>
          </a:bodyPr>
          <a:lstStyle/>
          <a:p>
            <a:r>
              <a:rPr lang="tr-TR" sz="2000" b="1" dirty="0" smtClean="0"/>
              <a:t>Akran Öğretimi Stratejisinin Uygulanmasına Yönelik Öneriler</a:t>
            </a:r>
          </a:p>
          <a:p>
            <a:endParaRPr lang="tr-TR" sz="2000" b="1" dirty="0"/>
          </a:p>
          <a:p>
            <a:pPr marL="285750" indent="-285750">
              <a:buFont typeface="Wingdings" panose="05000000000000000000" pitchFamily="2" charset="2"/>
              <a:buChar char="v"/>
            </a:pPr>
            <a:r>
              <a:rPr lang="tr-TR" sz="2000" dirty="0"/>
              <a:t>Unutmayınız! Akran öğreticiliği yeni bir konu, </a:t>
            </a:r>
            <a:r>
              <a:rPr lang="tr-TR" sz="2000" dirty="0" smtClean="0"/>
              <a:t>kavram ya </a:t>
            </a:r>
            <a:r>
              <a:rPr lang="tr-TR" sz="2000" dirty="0"/>
              <a:t>da becerinin öğretilmesi için </a:t>
            </a:r>
            <a:r>
              <a:rPr lang="tr-TR" sz="2000" u="sng" dirty="0"/>
              <a:t>kullanılmaz</a:t>
            </a:r>
            <a:r>
              <a:rPr lang="tr-TR" sz="2000" dirty="0"/>
              <a:t>. </a:t>
            </a:r>
            <a:r>
              <a:rPr lang="tr-TR" sz="2000" dirty="0" smtClean="0"/>
              <a:t>Öğretilenlerin pekiştirilmesi </a:t>
            </a:r>
            <a:r>
              <a:rPr lang="tr-TR" sz="2000" dirty="0"/>
              <a:t>için kullanılır</a:t>
            </a:r>
            <a:r>
              <a:rPr lang="tr-TR" sz="2000" dirty="0" smtClean="0"/>
              <a:t>.</a:t>
            </a:r>
          </a:p>
          <a:p>
            <a:pPr marL="285750" indent="-285750">
              <a:buFont typeface="Wingdings" panose="05000000000000000000" pitchFamily="2" charset="2"/>
              <a:buChar char="ü"/>
            </a:pPr>
            <a:r>
              <a:rPr lang="tr-TR" sz="2000" dirty="0"/>
              <a:t>Amaçlarınızı ve </a:t>
            </a:r>
            <a:r>
              <a:rPr lang="tr-TR" sz="2000" dirty="0" smtClean="0"/>
              <a:t>öğrenme </a:t>
            </a:r>
            <a:r>
              <a:rPr lang="tr-TR" sz="2000" dirty="0"/>
              <a:t>hedeflerinizi belirleyin</a:t>
            </a:r>
            <a:r>
              <a:rPr lang="tr-TR" sz="2000" dirty="0" smtClean="0"/>
              <a:t>.</a:t>
            </a:r>
          </a:p>
          <a:p>
            <a:pPr marL="285750" indent="-285750">
              <a:buFont typeface="Wingdings" panose="05000000000000000000" pitchFamily="2" charset="2"/>
              <a:buChar char="ü"/>
            </a:pPr>
            <a:r>
              <a:rPr lang="tr-TR" sz="2000" dirty="0" smtClean="0"/>
              <a:t>Öğretici </a:t>
            </a:r>
            <a:r>
              <a:rPr lang="tr-TR" sz="2000" dirty="0"/>
              <a:t>ve </a:t>
            </a:r>
            <a:r>
              <a:rPr lang="tr-TR" sz="2000" dirty="0" smtClean="0"/>
              <a:t>öğrenenleri </a:t>
            </a:r>
            <a:r>
              <a:rPr lang="tr-TR" sz="2000" dirty="0"/>
              <a:t>belirleyin</a:t>
            </a:r>
            <a:r>
              <a:rPr lang="tr-TR" sz="2000" dirty="0" smtClean="0"/>
              <a:t>.</a:t>
            </a:r>
          </a:p>
          <a:p>
            <a:pPr marL="285750" indent="-285750">
              <a:buFont typeface="Wingdings" panose="05000000000000000000" pitchFamily="2" charset="2"/>
              <a:buChar char="ü"/>
            </a:pPr>
            <a:r>
              <a:rPr lang="tr-TR" sz="2000" dirty="0" smtClean="0"/>
              <a:t>Çalışma </a:t>
            </a:r>
            <a:r>
              <a:rPr lang="tr-TR" sz="2000" dirty="0"/>
              <a:t>planı hazırlayın</a:t>
            </a:r>
            <a:r>
              <a:rPr lang="tr-TR" sz="2000" dirty="0" smtClean="0"/>
              <a:t>.</a:t>
            </a:r>
          </a:p>
          <a:p>
            <a:pPr marL="285750" indent="-285750">
              <a:buFont typeface="Wingdings" panose="05000000000000000000" pitchFamily="2" charset="2"/>
              <a:buChar char="ü"/>
            </a:pPr>
            <a:r>
              <a:rPr lang="tr-TR" sz="2000" dirty="0"/>
              <a:t>Uygulamanın nerede </a:t>
            </a:r>
            <a:r>
              <a:rPr lang="tr-TR" sz="2000" dirty="0" smtClean="0"/>
              <a:t>gerçekleştirileceğini </a:t>
            </a:r>
            <a:r>
              <a:rPr lang="tr-TR" sz="2000" dirty="0"/>
              <a:t>belirleyin</a:t>
            </a:r>
            <a:r>
              <a:rPr lang="tr-TR" sz="2000" dirty="0" smtClean="0"/>
              <a:t>.</a:t>
            </a:r>
          </a:p>
          <a:p>
            <a:pPr marL="285750" indent="-285750">
              <a:buFont typeface="Wingdings" panose="05000000000000000000" pitchFamily="2" charset="2"/>
              <a:buChar char="ü"/>
            </a:pPr>
            <a:r>
              <a:rPr lang="tr-TR" sz="2000" dirty="0"/>
              <a:t>Uygulamanın ne zaman </a:t>
            </a:r>
            <a:r>
              <a:rPr lang="tr-TR" sz="2000" dirty="0" smtClean="0"/>
              <a:t>gerçekleştirileceğini ve ne </a:t>
            </a:r>
            <a:r>
              <a:rPr lang="tr-TR" sz="2000" dirty="0"/>
              <a:t>kadar </a:t>
            </a:r>
            <a:r>
              <a:rPr lang="tr-TR" sz="2000" dirty="0" smtClean="0"/>
              <a:t>süreceğini </a:t>
            </a:r>
            <a:r>
              <a:rPr lang="tr-TR" sz="2000" dirty="0"/>
              <a:t>belirleyin</a:t>
            </a:r>
            <a:r>
              <a:rPr lang="tr-TR" sz="2000" dirty="0" smtClean="0"/>
              <a:t>.</a:t>
            </a:r>
          </a:p>
          <a:p>
            <a:pPr marL="285750" indent="-285750">
              <a:buFont typeface="Wingdings" panose="05000000000000000000" pitchFamily="2" charset="2"/>
              <a:buChar char="ü"/>
            </a:pPr>
            <a:r>
              <a:rPr lang="tr-TR" sz="2000" dirty="0"/>
              <a:t>Hangi derslerde, hangi konu ve/veya </a:t>
            </a:r>
            <a:r>
              <a:rPr lang="tr-TR" sz="2000" dirty="0" smtClean="0"/>
              <a:t>becerilerin pekiştirilmesinde kullanacağınızı </a:t>
            </a:r>
            <a:r>
              <a:rPr lang="tr-TR" sz="2000" dirty="0"/>
              <a:t>belirleyin</a:t>
            </a:r>
            <a:r>
              <a:rPr lang="tr-TR" sz="2000" dirty="0" smtClean="0"/>
              <a:t>.</a:t>
            </a:r>
          </a:p>
          <a:p>
            <a:pPr marL="285750" indent="-285750">
              <a:buFont typeface="Wingdings" panose="05000000000000000000" pitchFamily="2" charset="2"/>
              <a:buChar char="ü"/>
            </a:pPr>
            <a:r>
              <a:rPr lang="tr-TR" sz="2000" dirty="0"/>
              <a:t>Akran </a:t>
            </a:r>
            <a:r>
              <a:rPr lang="tr-TR" sz="2000" dirty="0" smtClean="0"/>
              <a:t>öğreticiliğinde </a:t>
            </a:r>
            <a:r>
              <a:rPr lang="tr-TR" sz="2000" dirty="0"/>
              <a:t>kullanılacak materyalleri belirleyin</a:t>
            </a:r>
            <a:r>
              <a:rPr lang="tr-TR" sz="2000" dirty="0" smtClean="0"/>
              <a:t>.</a:t>
            </a:r>
          </a:p>
          <a:p>
            <a:pPr marL="285750" indent="-285750">
              <a:buFont typeface="Wingdings" panose="05000000000000000000" pitchFamily="2" charset="2"/>
              <a:buChar char="ü"/>
            </a:pPr>
            <a:r>
              <a:rPr lang="tr-TR" sz="2000" dirty="0"/>
              <a:t>Uygulama ve </a:t>
            </a:r>
            <a:r>
              <a:rPr lang="tr-TR" sz="2000" dirty="0" smtClean="0"/>
              <a:t>değerlendirme </a:t>
            </a:r>
            <a:r>
              <a:rPr lang="tr-TR" sz="2000" dirty="0"/>
              <a:t>yöntemlerini belirleyin</a:t>
            </a:r>
            <a:r>
              <a:rPr lang="tr-TR" sz="2000" dirty="0" smtClean="0"/>
              <a:t>.</a:t>
            </a:r>
          </a:p>
          <a:p>
            <a:pPr marL="285750" indent="-285750">
              <a:buFont typeface="Wingdings" panose="05000000000000000000" pitchFamily="2" charset="2"/>
              <a:buChar char="ü"/>
            </a:pPr>
            <a:r>
              <a:rPr lang="tr-TR" sz="2000" dirty="0" smtClean="0"/>
              <a:t>Öğrencilere </a:t>
            </a:r>
            <a:r>
              <a:rPr lang="tr-TR" sz="2000" dirty="0"/>
              <a:t>akran </a:t>
            </a:r>
            <a:r>
              <a:rPr lang="tr-TR" sz="2000" dirty="0" smtClean="0"/>
              <a:t>öğreticiliği </a:t>
            </a:r>
            <a:r>
              <a:rPr lang="tr-TR" sz="2000" dirty="0"/>
              <a:t>hakkında bilgi verin</a:t>
            </a:r>
            <a:r>
              <a:rPr lang="tr-TR" sz="2000" dirty="0" smtClean="0"/>
              <a:t>.</a:t>
            </a:r>
          </a:p>
          <a:p>
            <a:pPr marL="285750" indent="-285750">
              <a:buFont typeface="Wingdings" panose="05000000000000000000" pitchFamily="2" charset="2"/>
              <a:buChar char="ü"/>
            </a:pPr>
            <a:r>
              <a:rPr lang="tr-TR" sz="2000" dirty="0" smtClean="0"/>
              <a:t>Öğrencilere </a:t>
            </a:r>
            <a:r>
              <a:rPr lang="tr-TR" sz="2000" dirty="0"/>
              <a:t>rehberlik edin</a:t>
            </a:r>
            <a:r>
              <a:rPr lang="tr-TR" sz="2000" dirty="0" smtClean="0"/>
              <a:t>.</a:t>
            </a:r>
          </a:p>
          <a:p>
            <a:pPr marL="285750" indent="-285750">
              <a:buFont typeface="Wingdings" panose="05000000000000000000" pitchFamily="2" charset="2"/>
              <a:buChar char="ü"/>
            </a:pPr>
            <a:r>
              <a:rPr lang="tr-TR" sz="2000" dirty="0" smtClean="0"/>
              <a:t>Meslektaşlarınız </a:t>
            </a:r>
            <a:r>
              <a:rPr lang="tr-TR" sz="2000" dirty="0"/>
              <a:t>ve okul idaresi ile </a:t>
            </a:r>
            <a:r>
              <a:rPr lang="tr-TR" sz="2000" dirty="0" smtClean="0"/>
              <a:t>iş birliği </a:t>
            </a:r>
            <a:r>
              <a:rPr lang="tr-TR" sz="2000" dirty="0"/>
              <a:t>yapın</a:t>
            </a:r>
            <a:r>
              <a:rPr lang="tr-TR" sz="2000" dirty="0" smtClean="0"/>
              <a:t>.</a:t>
            </a:r>
          </a:p>
          <a:p>
            <a:pPr marL="285750" indent="-285750">
              <a:buFont typeface="Wingdings" panose="05000000000000000000" pitchFamily="2" charset="2"/>
              <a:buChar char="ü"/>
            </a:pPr>
            <a:r>
              <a:rPr lang="tr-TR" sz="2000" dirty="0"/>
              <a:t>Aileleri bilgilendirin.</a:t>
            </a:r>
            <a:endParaRPr lang="tr-TR" sz="2000"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b="1" dirty="0" smtClean="0"/>
          </a:p>
        </p:txBody>
      </p:sp>
    </p:spTree>
    <p:extLst>
      <p:ext uri="{BB962C8B-B14F-4D97-AF65-F5344CB8AC3E}">
        <p14:creationId xmlns:p14="http://schemas.microsoft.com/office/powerpoint/2010/main" val="2116380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635760" y="1341120"/>
            <a:ext cx="8341360" cy="7571303"/>
          </a:xfrm>
          <a:prstGeom prst="rect">
            <a:avLst/>
          </a:prstGeom>
          <a:noFill/>
        </p:spPr>
        <p:txBody>
          <a:bodyPr wrap="square" rtlCol="0">
            <a:spAutoFit/>
          </a:bodyPr>
          <a:lstStyle/>
          <a:p>
            <a:r>
              <a:rPr lang="tr-TR" sz="2000" b="1" dirty="0" smtClean="0"/>
              <a:t>Akran Öğretiminin Kullanılabileceği Durumlar</a:t>
            </a:r>
          </a:p>
          <a:p>
            <a:endParaRPr lang="tr-TR" sz="2000" b="1" dirty="0" smtClean="0"/>
          </a:p>
          <a:p>
            <a:r>
              <a:rPr lang="tr-TR" sz="2000" b="1" dirty="0" smtClean="0"/>
              <a:t>1. Eksik veya Geride Kalan Öğrenciler </a:t>
            </a:r>
          </a:p>
          <a:p>
            <a:r>
              <a:rPr lang="tr-TR" sz="2000" dirty="0" smtClean="0"/>
              <a:t>Üst düzey öğrenciler öğrenmede geride kalan arkadaşlarına rehberlik eder.</a:t>
            </a:r>
          </a:p>
          <a:p>
            <a:endParaRPr lang="tr-TR" sz="2000" dirty="0" smtClean="0"/>
          </a:p>
          <a:p>
            <a:r>
              <a:rPr lang="tr-TR" sz="2000" b="1" dirty="0" smtClean="0"/>
              <a:t>2. Sınav Öncesi Tekrar</a:t>
            </a:r>
          </a:p>
          <a:p>
            <a:r>
              <a:rPr lang="tr-TR" sz="2000" dirty="0" smtClean="0"/>
              <a:t>Zor konularda öğrenciler birbirlerine sorular sorar ve yanıtlar.</a:t>
            </a:r>
          </a:p>
          <a:p>
            <a:endParaRPr lang="tr-TR" sz="2000" dirty="0" smtClean="0"/>
          </a:p>
          <a:p>
            <a:r>
              <a:rPr lang="tr-TR" sz="2000" b="1" dirty="0" smtClean="0"/>
              <a:t>3. Proje ve Grup Çalışmaları</a:t>
            </a:r>
          </a:p>
          <a:p>
            <a:r>
              <a:rPr lang="tr-TR" sz="2000" dirty="0" smtClean="0"/>
              <a:t>Öğrenciler görevlerini birbirine öğretir ve uygular.</a:t>
            </a:r>
          </a:p>
          <a:p>
            <a:endParaRPr lang="tr-TR" sz="2000" dirty="0" smtClean="0"/>
          </a:p>
          <a:p>
            <a:r>
              <a:rPr lang="tr-TR" sz="2000" b="1" dirty="0" smtClean="0"/>
              <a:t>4. Beceri Geliştirme</a:t>
            </a:r>
          </a:p>
          <a:p>
            <a:r>
              <a:rPr lang="tr-TR" sz="2000" dirty="0" smtClean="0"/>
              <a:t>Okuma, yazma, problem çözme veya anlatı becerilerinde öğrenciler birbirlerine örnek gösterebilirler.</a:t>
            </a:r>
          </a:p>
          <a:p>
            <a:endParaRPr lang="tr-TR" sz="2000" dirty="0" smtClean="0"/>
          </a:p>
          <a:p>
            <a:r>
              <a:rPr lang="tr-TR" sz="2000" b="1" dirty="0" smtClean="0"/>
              <a:t>5. Sosyal ve Duygusal Öğrenme</a:t>
            </a:r>
          </a:p>
          <a:p>
            <a:r>
              <a:rPr lang="tr-TR" sz="2000" dirty="0" smtClean="0"/>
              <a:t>Empati, iletişim ve iş birliği becerilerini geliştirmek için öğrenciler birbirlerine rehberlik ederler. </a:t>
            </a:r>
          </a:p>
          <a:p>
            <a:pPr marL="342900" indent="-342900">
              <a:buAutoNum type="arabicPeriod"/>
            </a:pPr>
            <a:endParaRPr lang="tr-TR" b="1" dirty="0"/>
          </a:p>
          <a:p>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b="1" dirty="0" smtClean="0"/>
          </a:p>
        </p:txBody>
      </p:sp>
    </p:spTree>
    <p:extLst>
      <p:ext uri="{BB962C8B-B14F-4D97-AF65-F5344CB8AC3E}">
        <p14:creationId xmlns:p14="http://schemas.microsoft.com/office/powerpoint/2010/main" val="2795966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645920" y="1727200"/>
            <a:ext cx="8056880" cy="4524315"/>
          </a:xfrm>
          <a:prstGeom prst="rect">
            <a:avLst/>
          </a:prstGeom>
          <a:noFill/>
        </p:spPr>
        <p:txBody>
          <a:bodyPr wrap="square" rtlCol="0">
            <a:spAutoFit/>
          </a:bodyPr>
          <a:lstStyle/>
          <a:p>
            <a:r>
              <a:rPr lang="tr-TR" sz="2000" b="1" dirty="0" smtClean="0"/>
              <a:t>Avrupa’da Akran Öğretimi Uygulamaları</a:t>
            </a:r>
          </a:p>
          <a:p>
            <a:endParaRPr lang="tr-TR" sz="2000" b="1" dirty="0" smtClean="0"/>
          </a:p>
          <a:p>
            <a:endParaRPr lang="tr-TR" sz="2000" b="1" dirty="0"/>
          </a:p>
          <a:p>
            <a:r>
              <a:rPr lang="tr-TR" sz="2000" b="1" dirty="0" smtClean="0"/>
              <a:t>İNGİLTERE (Peer </a:t>
            </a:r>
            <a:r>
              <a:rPr lang="tr-TR" sz="2000" b="1" dirty="0" err="1" smtClean="0"/>
              <a:t>Tutoring</a:t>
            </a:r>
            <a:r>
              <a:rPr lang="tr-TR" sz="2000" b="1" dirty="0" smtClean="0"/>
              <a:t> Programları)</a:t>
            </a:r>
          </a:p>
          <a:p>
            <a:endParaRPr lang="tr-TR" sz="2000" b="1" dirty="0"/>
          </a:p>
          <a:p>
            <a:pPr marL="285750" indent="-285750">
              <a:buFont typeface="Wingdings" panose="05000000000000000000" pitchFamily="2" charset="2"/>
              <a:buChar char="v"/>
            </a:pPr>
            <a:r>
              <a:rPr lang="tr-TR" sz="2000" dirty="0" smtClean="0"/>
              <a:t>Okullarda üst sınıf öğrencileri, alt sınıf öğrencilerine matematik ve İngilizce derslerinde rehberlik ediyor. </a:t>
            </a:r>
          </a:p>
          <a:p>
            <a:pPr marL="285750" indent="-285750">
              <a:buFont typeface="Wingdings" panose="05000000000000000000" pitchFamily="2" charset="2"/>
              <a:buChar char="v"/>
            </a:pPr>
            <a:r>
              <a:rPr lang="tr-TR" sz="2000" dirty="0" smtClean="0"/>
              <a:t>Araştırmalar bu uygulamanın öğrencilerin akademik başarısında %15-20 artış sağladığını gösteriyor.</a:t>
            </a:r>
          </a:p>
          <a:p>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b="1" dirty="0" smtClean="0"/>
          </a:p>
        </p:txBody>
      </p:sp>
    </p:spTree>
    <p:extLst>
      <p:ext uri="{BB962C8B-B14F-4D97-AF65-F5344CB8AC3E}">
        <p14:creationId xmlns:p14="http://schemas.microsoft.com/office/powerpoint/2010/main" val="183072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645920" y="1727200"/>
            <a:ext cx="8056880" cy="3908762"/>
          </a:xfrm>
          <a:prstGeom prst="rect">
            <a:avLst/>
          </a:prstGeom>
          <a:noFill/>
        </p:spPr>
        <p:txBody>
          <a:bodyPr wrap="square" rtlCol="0">
            <a:spAutoFit/>
          </a:bodyPr>
          <a:lstStyle/>
          <a:p>
            <a:r>
              <a:rPr lang="tr-TR" sz="2000" b="1" dirty="0" smtClean="0"/>
              <a:t>Avrupa’da Akran Öğretimi Uygulamaları</a:t>
            </a:r>
          </a:p>
          <a:p>
            <a:endParaRPr lang="tr-TR" sz="2000" b="1" dirty="0" smtClean="0"/>
          </a:p>
          <a:p>
            <a:endParaRPr lang="tr-TR" sz="2000" b="1" dirty="0"/>
          </a:p>
          <a:p>
            <a:r>
              <a:rPr lang="tr-TR" sz="2000" b="1" dirty="0" smtClean="0"/>
              <a:t>İSVEÇ (</a:t>
            </a:r>
            <a:r>
              <a:rPr lang="tr-TR" sz="2000" b="1" dirty="0" err="1" smtClean="0"/>
              <a:t>Kamratstöd</a:t>
            </a:r>
            <a:r>
              <a:rPr lang="tr-TR" sz="2000" b="1" dirty="0" smtClean="0"/>
              <a:t>)</a:t>
            </a:r>
          </a:p>
          <a:p>
            <a:endParaRPr lang="tr-TR" sz="2000" b="1" dirty="0"/>
          </a:p>
          <a:p>
            <a:pPr marL="285750" indent="-285750">
              <a:buFont typeface="Wingdings" panose="05000000000000000000" pitchFamily="2" charset="2"/>
              <a:buChar char="v"/>
            </a:pPr>
            <a:r>
              <a:rPr lang="tr-TR" sz="2000" dirty="0" smtClean="0"/>
              <a:t>Sosyal ve duygusal öğrenmeye odaklanıyor. Öğrenciler birbirine empati ve iletişim becerilerini geliştirme konusunda destek oluyor.</a:t>
            </a:r>
          </a:p>
          <a:p>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b="1" dirty="0" smtClean="0"/>
          </a:p>
        </p:txBody>
      </p:sp>
    </p:spTree>
    <p:extLst>
      <p:ext uri="{BB962C8B-B14F-4D97-AF65-F5344CB8AC3E}">
        <p14:creationId xmlns:p14="http://schemas.microsoft.com/office/powerpoint/2010/main" val="2853837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645920" y="1727200"/>
            <a:ext cx="8056880" cy="4524315"/>
          </a:xfrm>
          <a:prstGeom prst="rect">
            <a:avLst/>
          </a:prstGeom>
          <a:noFill/>
        </p:spPr>
        <p:txBody>
          <a:bodyPr wrap="square" rtlCol="0">
            <a:spAutoFit/>
          </a:bodyPr>
          <a:lstStyle/>
          <a:p>
            <a:r>
              <a:rPr lang="tr-TR" sz="2000" b="1" dirty="0" smtClean="0"/>
              <a:t>Avrupa’da Akran Öğretimi Uygulamaları</a:t>
            </a:r>
          </a:p>
          <a:p>
            <a:endParaRPr lang="tr-TR" sz="2000" b="1" dirty="0" smtClean="0"/>
          </a:p>
          <a:p>
            <a:endParaRPr lang="tr-TR" sz="2000" b="1" dirty="0"/>
          </a:p>
          <a:p>
            <a:r>
              <a:rPr lang="tr-TR" sz="2000" b="1" dirty="0" smtClean="0"/>
              <a:t>HOLLANDA (Small </a:t>
            </a:r>
            <a:r>
              <a:rPr lang="tr-TR" sz="2000" b="1" dirty="0" err="1" smtClean="0"/>
              <a:t>Group</a:t>
            </a:r>
            <a:r>
              <a:rPr lang="tr-TR" sz="2000" b="1" dirty="0" smtClean="0"/>
              <a:t> Peer Learning)</a:t>
            </a:r>
          </a:p>
          <a:p>
            <a:endParaRPr lang="tr-TR" sz="2000" b="1" dirty="0"/>
          </a:p>
          <a:p>
            <a:pPr marL="285750" indent="-285750">
              <a:buFont typeface="Wingdings" panose="05000000000000000000" pitchFamily="2" charset="2"/>
              <a:buChar char="v"/>
            </a:pPr>
            <a:r>
              <a:rPr lang="tr-TR" sz="2000" dirty="0" smtClean="0"/>
              <a:t>Küçük gruplar halinde ders içi çalışmalar şeklinde uygulanmaktadır. Öğrenciler sırayla öğretmen rolü üstlenir.</a:t>
            </a:r>
          </a:p>
          <a:p>
            <a:pPr marL="285750" indent="-285750">
              <a:buFont typeface="Wingdings" panose="05000000000000000000" pitchFamily="2" charset="2"/>
              <a:buChar char="v"/>
            </a:pPr>
            <a:r>
              <a:rPr lang="tr-TR" sz="2000" dirty="0" smtClean="0"/>
              <a:t>Grup çalışması, öğrencilerin problem çözme ve iş birliği becerilerini %25 artırıyor</a:t>
            </a:r>
            <a:r>
              <a:rPr lang="tr-TR" dirty="0" smtClean="0"/>
              <a:t>.</a:t>
            </a:r>
          </a:p>
          <a:p>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b="1" dirty="0" smtClean="0"/>
          </a:p>
        </p:txBody>
      </p:sp>
    </p:spTree>
    <p:extLst>
      <p:ext uri="{BB962C8B-B14F-4D97-AF65-F5344CB8AC3E}">
        <p14:creationId xmlns:p14="http://schemas.microsoft.com/office/powerpoint/2010/main" val="1913171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645920" y="1727200"/>
            <a:ext cx="8056880" cy="4462760"/>
          </a:xfrm>
          <a:prstGeom prst="rect">
            <a:avLst/>
          </a:prstGeom>
          <a:noFill/>
        </p:spPr>
        <p:txBody>
          <a:bodyPr wrap="square" rtlCol="0">
            <a:spAutoFit/>
          </a:bodyPr>
          <a:lstStyle/>
          <a:p>
            <a:r>
              <a:rPr lang="tr-TR" sz="2000" b="1" dirty="0" smtClean="0"/>
              <a:t>Avrupa’da Akran Öğretimi Uygulamaları</a:t>
            </a:r>
          </a:p>
          <a:p>
            <a:endParaRPr lang="tr-TR" sz="2000" b="1" dirty="0" smtClean="0"/>
          </a:p>
          <a:p>
            <a:endParaRPr lang="tr-TR" sz="2000" b="1" dirty="0"/>
          </a:p>
          <a:p>
            <a:r>
              <a:rPr lang="tr-TR" sz="2000" b="1" dirty="0" smtClean="0"/>
              <a:t>ALMANYA (</a:t>
            </a:r>
            <a:r>
              <a:rPr lang="tr-TR" sz="2000" b="1" dirty="0" err="1" smtClean="0"/>
              <a:t>Buddy</a:t>
            </a:r>
            <a:r>
              <a:rPr lang="tr-TR" sz="2000" b="1" dirty="0" smtClean="0"/>
              <a:t> Program)</a:t>
            </a:r>
          </a:p>
          <a:p>
            <a:endParaRPr lang="tr-TR" sz="2000" b="1" dirty="0"/>
          </a:p>
          <a:p>
            <a:pPr marL="285750" indent="-285750">
              <a:buFont typeface="Wingdings" panose="05000000000000000000" pitchFamily="2" charset="2"/>
              <a:buChar char="v"/>
            </a:pPr>
            <a:r>
              <a:rPr lang="tr-TR" sz="2000" dirty="0" smtClean="0"/>
              <a:t>Yeni öğrenciler sınıf arkadaşları tarafından desteklenir. Bu şekilde de derslere uyum ve sosyal entegrasyon kolaylaşmış olur.</a:t>
            </a:r>
            <a:endParaRPr lang="tr-TR" sz="2000" dirty="0"/>
          </a:p>
          <a:p>
            <a:endParaRPr lang="tr-TR" dirty="0" smtClean="0"/>
          </a:p>
          <a:p>
            <a:endParaRPr lang="tr-TR" dirty="0" smtClean="0"/>
          </a:p>
          <a:p>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b="1" dirty="0" smtClean="0"/>
          </a:p>
        </p:txBody>
      </p:sp>
    </p:spTree>
    <p:extLst>
      <p:ext uri="{BB962C8B-B14F-4D97-AF65-F5344CB8AC3E}">
        <p14:creationId xmlns:p14="http://schemas.microsoft.com/office/powerpoint/2010/main" val="504118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706880" y="2164080"/>
            <a:ext cx="8056880" cy="4985980"/>
          </a:xfrm>
          <a:prstGeom prst="rect">
            <a:avLst/>
          </a:prstGeom>
          <a:noFill/>
        </p:spPr>
        <p:txBody>
          <a:bodyPr wrap="square" rtlCol="0">
            <a:spAutoFit/>
          </a:bodyPr>
          <a:lstStyle/>
          <a:p>
            <a:r>
              <a:rPr lang="tr-TR" sz="2000" b="1" dirty="0" smtClean="0"/>
              <a:t>Türkiye’de Akran Öğretimi Uygulamaları</a:t>
            </a:r>
          </a:p>
          <a:p>
            <a:endParaRPr lang="tr-TR" sz="2000" b="1" dirty="0"/>
          </a:p>
          <a:p>
            <a:r>
              <a:rPr lang="tr-TR" sz="2000" b="1" dirty="0" smtClean="0"/>
              <a:t>TED Ankara Koleji- </a:t>
            </a:r>
            <a:r>
              <a:rPr lang="tr-TR" sz="2000" b="1" dirty="0" err="1" smtClean="0"/>
              <a:t>Buddy</a:t>
            </a:r>
            <a:r>
              <a:rPr lang="tr-TR" sz="2000" b="1" dirty="0" smtClean="0"/>
              <a:t> </a:t>
            </a:r>
            <a:r>
              <a:rPr lang="tr-TR" sz="2000" b="1" dirty="0" err="1" smtClean="0"/>
              <a:t>System</a:t>
            </a:r>
            <a:endParaRPr lang="tr-TR" sz="2000" b="1" dirty="0" smtClean="0"/>
          </a:p>
          <a:p>
            <a:endParaRPr lang="tr-TR" sz="2000" b="1" dirty="0"/>
          </a:p>
          <a:p>
            <a:pPr marL="285750" indent="-285750">
              <a:buFont typeface="Wingdings" panose="05000000000000000000" pitchFamily="2" charset="2"/>
              <a:buChar char="v"/>
            </a:pPr>
            <a:r>
              <a:rPr lang="tr-TR" sz="2000" dirty="0" smtClean="0"/>
              <a:t>Üst sınıf öğrenciler yeni öğrencilere rehberlik ediyor.</a:t>
            </a:r>
          </a:p>
          <a:p>
            <a:pPr marL="285750" indent="-285750">
              <a:buFont typeface="Wingdings" panose="05000000000000000000" pitchFamily="2" charset="2"/>
              <a:buChar char="v"/>
            </a:pPr>
            <a:r>
              <a:rPr lang="tr-TR" sz="2000" dirty="0" smtClean="0"/>
              <a:t>Sosyal uyum ve ders desteği sağlanıyor.</a:t>
            </a:r>
          </a:p>
          <a:p>
            <a:endParaRPr lang="tr-TR" dirty="0" smtClean="0"/>
          </a:p>
          <a:p>
            <a:endParaRPr lang="tr-TR" b="1" dirty="0" smtClean="0"/>
          </a:p>
          <a:p>
            <a:endParaRPr lang="tr-TR" b="1" dirty="0"/>
          </a:p>
          <a:p>
            <a:endParaRPr lang="tr-TR" dirty="0" smtClean="0"/>
          </a:p>
          <a:p>
            <a:endParaRPr lang="tr-TR" dirty="0" smtClean="0"/>
          </a:p>
          <a:p>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b="1" dirty="0" smtClean="0"/>
          </a:p>
        </p:txBody>
      </p:sp>
    </p:spTree>
    <p:extLst>
      <p:ext uri="{BB962C8B-B14F-4D97-AF65-F5344CB8AC3E}">
        <p14:creationId xmlns:p14="http://schemas.microsoft.com/office/powerpoint/2010/main" val="2439583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717040" y="2204720"/>
            <a:ext cx="8056880" cy="5293757"/>
          </a:xfrm>
          <a:prstGeom prst="rect">
            <a:avLst/>
          </a:prstGeom>
          <a:noFill/>
        </p:spPr>
        <p:txBody>
          <a:bodyPr wrap="square" rtlCol="0">
            <a:spAutoFit/>
          </a:bodyPr>
          <a:lstStyle/>
          <a:p>
            <a:r>
              <a:rPr lang="tr-TR" sz="2000" b="1" dirty="0" smtClean="0"/>
              <a:t>Türkiye’de Akran Öğretimi Uygulamaları</a:t>
            </a:r>
          </a:p>
          <a:p>
            <a:endParaRPr lang="tr-TR" sz="2000" b="1" dirty="0"/>
          </a:p>
          <a:p>
            <a:r>
              <a:rPr lang="tr-TR" sz="2000" b="1" dirty="0" smtClean="0"/>
              <a:t>İstanbul Akran </a:t>
            </a:r>
            <a:r>
              <a:rPr lang="tr-TR" sz="2000" b="1" dirty="0" err="1" smtClean="0"/>
              <a:t>Mentörlüğü</a:t>
            </a:r>
            <a:r>
              <a:rPr lang="tr-TR" sz="2000" b="1" dirty="0" smtClean="0"/>
              <a:t> Projesi</a:t>
            </a:r>
          </a:p>
          <a:p>
            <a:endParaRPr lang="tr-TR" sz="2000" b="1" dirty="0"/>
          </a:p>
          <a:p>
            <a:pPr marL="285750" indent="-285750">
              <a:buFont typeface="Wingdings" panose="05000000000000000000" pitchFamily="2" charset="2"/>
              <a:buChar char="v"/>
            </a:pPr>
            <a:r>
              <a:rPr lang="tr-TR" sz="2000" dirty="0" smtClean="0"/>
              <a:t>MEB destekli bazı liselerde uygulandı.</a:t>
            </a:r>
          </a:p>
          <a:p>
            <a:pPr marL="285750" indent="-285750">
              <a:buFont typeface="Wingdings" panose="05000000000000000000" pitchFamily="2" charset="2"/>
              <a:buChar char="v"/>
            </a:pPr>
            <a:r>
              <a:rPr lang="tr-TR" sz="2000" dirty="0" smtClean="0"/>
              <a:t>Öğrenciler ders dışı destek ve rehberlik sağlıyor.</a:t>
            </a:r>
          </a:p>
          <a:p>
            <a:pPr marL="285750" indent="-285750">
              <a:buFont typeface="Wingdings" panose="05000000000000000000" pitchFamily="2" charset="2"/>
              <a:buChar char="v"/>
            </a:pPr>
            <a:r>
              <a:rPr lang="tr-TR" sz="2000" dirty="0" smtClean="0"/>
              <a:t>Proje E-</a:t>
            </a:r>
            <a:r>
              <a:rPr lang="tr-TR" sz="2000" dirty="0" err="1" smtClean="0"/>
              <a:t>twinning</a:t>
            </a:r>
            <a:r>
              <a:rPr lang="tr-TR" sz="2000" dirty="0" smtClean="0"/>
              <a:t> ve </a:t>
            </a:r>
            <a:r>
              <a:rPr lang="tr-TR" sz="2000" dirty="0" err="1" smtClean="0"/>
              <a:t>Erasmus</a:t>
            </a:r>
            <a:r>
              <a:rPr lang="tr-TR" sz="2000" dirty="0" smtClean="0"/>
              <a:t>+ yarışmalarında örnek gösterildi.</a:t>
            </a:r>
          </a:p>
          <a:p>
            <a:endParaRPr lang="tr-TR" dirty="0" smtClean="0"/>
          </a:p>
          <a:p>
            <a:endParaRPr lang="tr-TR" b="1" dirty="0" smtClean="0"/>
          </a:p>
          <a:p>
            <a:endParaRPr lang="tr-TR" b="1" dirty="0"/>
          </a:p>
          <a:p>
            <a:endParaRPr lang="tr-TR" dirty="0" smtClean="0"/>
          </a:p>
          <a:p>
            <a:endParaRPr lang="tr-TR" dirty="0" smtClean="0"/>
          </a:p>
          <a:p>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b="1" dirty="0" smtClean="0"/>
          </a:p>
        </p:txBody>
      </p:sp>
    </p:spTree>
    <p:extLst>
      <p:ext uri="{BB962C8B-B14F-4D97-AF65-F5344CB8AC3E}">
        <p14:creationId xmlns:p14="http://schemas.microsoft.com/office/powerpoint/2010/main" val="1657101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686560" y="1889760"/>
            <a:ext cx="8138160" cy="5293757"/>
          </a:xfrm>
          <a:prstGeom prst="rect">
            <a:avLst/>
          </a:prstGeom>
          <a:noFill/>
        </p:spPr>
        <p:txBody>
          <a:bodyPr wrap="square" rtlCol="0">
            <a:spAutoFit/>
          </a:bodyPr>
          <a:lstStyle/>
          <a:p>
            <a:r>
              <a:rPr lang="tr-TR" sz="2000" b="1" dirty="0" smtClean="0"/>
              <a:t>SUNUM İÇERİĞİ</a:t>
            </a:r>
          </a:p>
          <a:p>
            <a:endParaRPr lang="tr-TR" sz="2000" b="1" dirty="0"/>
          </a:p>
          <a:p>
            <a:pPr marL="342900" indent="-342900">
              <a:buFont typeface="Wingdings" panose="05000000000000000000" pitchFamily="2" charset="2"/>
              <a:buChar char="Ø"/>
            </a:pPr>
            <a:r>
              <a:rPr lang="tr-TR" sz="2000" dirty="0" smtClean="0"/>
              <a:t>Akran Öğretimi Nedir?</a:t>
            </a:r>
          </a:p>
          <a:p>
            <a:pPr marL="342900" indent="-342900">
              <a:buFont typeface="Wingdings" panose="05000000000000000000" pitchFamily="2" charset="2"/>
              <a:buChar char="Ø"/>
            </a:pPr>
            <a:r>
              <a:rPr lang="tr-TR" sz="2000" dirty="0" smtClean="0"/>
              <a:t>Akran Öğretimi Modelleri</a:t>
            </a:r>
          </a:p>
          <a:p>
            <a:pPr marL="342900" indent="-342900">
              <a:buFont typeface="Wingdings" panose="05000000000000000000" pitchFamily="2" charset="2"/>
              <a:buChar char="Ø"/>
            </a:pPr>
            <a:r>
              <a:rPr lang="tr-TR" sz="2000" dirty="0"/>
              <a:t>Akran Öğretiminin </a:t>
            </a:r>
            <a:r>
              <a:rPr lang="tr-TR" sz="2000" dirty="0" smtClean="0"/>
              <a:t>Faydaları</a:t>
            </a:r>
          </a:p>
          <a:p>
            <a:pPr marL="342900" indent="-342900">
              <a:buFont typeface="Wingdings" panose="05000000000000000000" pitchFamily="2" charset="2"/>
              <a:buChar char="Ø"/>
            </a:pPr>
            <a:r>
              <a:rPr lang="tr-TR" sz="2000" dirty="0"/>
              <a:t>Akran Öğretimi Stratejisinin Uygulanmasına Yönelik </a:t>
            </a:r>
            <a:r>
              <a:rPr lang="tr-TR" sz="2000" dirty="0" smtClean="0"/>
              <a:t>Öneriler</a:t>
            </a:r>
          </a:p>
          <a:p>
            <a:pPr marL="342900" indent="-342900">
              <a:buFont typeface="Wingdings" panose="05000000000000000000" pitchFamily="2" charset="2"/>
              <a:buChar char="Ø"/>
            </a:pPr>
            <a:r>
              <a:rPr lang="tr-TR" sz="2000" dirty="0"/>
              <a:t>Akran Öğretiminin Kullanılabileceği </a:t>
            </a:r>
            <a:r>
              <a:rPr lang="tr-TR" sz="2000" dirty="0" smtClean="0"/>
              <a:t>Durumlar</a:t>
            </a:r>
          </a:p>
          <a:p>
            <a:pPr marL="342900" indent="-342900">
              <a:buFont typeface="Wingdings" panose="05000000000000000000" pitchFamily="2" charset="2"/>
              <a:buChar char="Ø"/>
            </a:pPr>
            <a:r>
              <a:rPr lang="tr-TR" sz="2000" dirty="0"/>
              <a:t>Avrupa’da Akran Öğretimi </a:t>
            </a:r>
            <a:r>
              <a:rPr lang="tr-TR" sz="2000" dirty="0" smtClean="0"/>
              <a:t>Uygulamaları</a:t>
            </a:r>
          </a:p>
          <a:p>
            <a:pPr marL="342900" indent="-342900">
              <a:buFont typeface="Wingdings" panose="05000000000000000000" pitchFamily="2" charset="2"/>
              <a:buChar char="Ø"/>
            </a:pPr>
            <a:r>
              <a:rPr lang="tr-TR" sz="2000" dirty="0"/>
              <a:t>Türkiye’de Akran Öğretimi Uygulamaları</a:t>
            </a:r>
          </a:p>
          <a:p>
            <a:pPr marL="342900" indent="-342900">
              <a:buFont typeface="Wingdings" panose="05000000000000000000" pitchFamily="2" charset="2"/>
              <a:buChar char="Ø"/>
            </a:pPr>
            <a:endParaRPr lang="tr-TR" sz="2000" b="1" dirty="0"/>
          </a:p>
          <a:p>
            <a:pPr marL="342900" indent="-342900">
              <a:buFont typeface="Wingdings" panose="05000000000000000000" pitchFamily="2" charset="2"/>
              <a:buChar char="Ø"/>
            </a:pPr>
            <a:endParaRPr lang="tr-TR" sz="2000" b="1" dirty="0"/>
          </a:p>
          <a:p>
            <a:pPr marL="342900" indent="-342900">
              <a:buFont typeface="Wingdings" panose="05000000000000000000" pitchFamily="2" charset="2"/>
              <a:buChar char="Ø"/>
            </a:pPr>
            <a:endParaRPr lang="tr-TR" sz="2000" b="1" dirty="0"/>
          </a:p>
          <a:p>
            <a:pPr marL="342900" indent="-342900">
              <a:buFont typeface="Wingdings" panose="05000000000000000000" pitchFamily="2" charset="2"/>
              <a:buChar char="Ø"/>
            </a:pPr>
            <a:endParaRPr lang="tr-TR" sz="2000" b="1" dirty="0"/>
          </a:p>
          <a:p>
            <a:pPr marL="342900" indent="-342900">
              <a:buFont typeface="Wingdings" panose="05000000000000000000" pitchFamily="2" charset="2"/>
              <a:buChar char="Ø"/>
            </a:pPr>
            <a:endParaRPr lang="tr-TR" sz="2000" b="1" dirty="0" smtClean="0"/>
          </a:p>
          <a:p>
            <a:pPr marL="342900" indent="-342900">
              <a:buFont typeface="Wingdings" panose="05000000000000000000" pitchFamily="2" charset="2"/>
              <a:buChar char="Ø"/>
            </a:pPr>
            <a:endParaRPr lang="tr-TR" sz="2000" b="1" dirty="0" smtClean="0"/>
          </a:p>
          <a:p>
            <a:pPr marL="342900" indent="-342900">
              <a:buFont typeface="Wingdings" panose="05000000000000000000" pitchFamily="2" charset="2"/>
              <a:buChar char="Ø"/>
            </a:pPr>
            <a:endParaRPr lang="tr-TR" sz="2000" dirty="0" smtClean="0"/>
          </a:p>
          <a:p>
            <a:pPr marL="285750" indent="-285750">
              <a:buFont typeface="Wingdings" panose="05000000000000000000" pitchFamily="2" charset="2"/>
              <a:buChar char="§"/>
            </a:pPr>
            <a:endParaRPr lang="tr-TR" dirty="0"/>
          </a:p>
        </p:txBody>
      </p:sp>
    </p:spTree>
    <p:extLst>
      <p:ext uri="{BB962C8B-B14F-4D97-AF65-F5344CB8AC3E}">
        <p14:creationId xmlns:p14="http://schemas.microsoft.com/office/powerpoint/2010/main" val="739029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717040" y="2204720"/>
            <a:ext cx="8056880" cy="4708981"/>
          </a:xfrm>
          <a:prstGeom prst="rect">
            <a:avLst/>
          </a:prstGeom>
          <a:noFill/>
        </p:spPr>
        <p:txBody>
          <a:bodyPr wrap="square" rtlCol="0">
            <a:spAutoFit/>
          </a:bodyPr>
          <a:lstStyle/>
          <a:p>
            <a:r>
              <a:rPr lang="tr-TR" sz="2000" b="1" dirty="0" smtClean="0"/>
              <a:t>Türkiye’de Akran Öğretimi Uygulamaları</a:t>
            </a:r>
          </a:p>
          <a:p>
            <a:endParaRPr lang="tr-TR" sz="2000" dirty="0" smtClean="0"/>
          </a:p>
          <a:p>
            <a:r>
              <a:rPr lang="tr-TR" sz="2000" b="1" dirty="0" smtClean="0"/>
              <a:t>İstanbul Bahçelievler Adnan Menderes Anadolu Lisesi</a:t>
            </a:r>
          </a:p>
          <a:p>
            <a:endParaRPr lang="tr-TR" sz="2000" b="1" dirty="0"/>
          </a:p>
          <a:p>
            <a:pPr marL="285750" indent="-285750">
              <a:buFont typeface="Wingdings" panose="05000000000000000000" pitchFamily="2" charset="2"/>
              <a:buChar char="v"/>
            </a:pPr>
            <a:r>
              <a:rPr lang="tr-TR" sz="2000" dirty="0" smtClean="0"/>
              <a:t>«Akran </a:t>
            </a:r>
            <a:r>
              <a:rPr lang="tr-TR" sz="2000" dirty="0" err="1" smtClean="0"/>
              <a:t>Mentörlüğ</a:t>
            </a:r>
            <a:r>
              <a:rPr lang="tr-TR" sz="2000" dirty="0" smtClean="0"/>
              <a:t>» projesi ile öğrencilerin akademik ve sosyal gelişimini destekleyen çalışmalar yürüttü ve yerel basında yer aldı.</a:t>
            </a:r>
          </a:p>
          <a:p>
            <a:endParaRPr lang="tr-TR" b="1" dirty="0" smtClean="0"/>
          </a:p>
          <a:p>
            <a:endParaRPr lang="tr-TR" b="1" dirty="0"/>
          </a:p>
          <a:p>
            <a:endParaRPr lang="tr-TR" dirty="0" smtClean="0"/>
          </a:p>
          <a:p>
            <a:endParaRPr lang="tr-TR" dirty="0" smtClean="0"/>
          </a:p>
          <a:p>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b="1" dirty="0" smtClean="0"/>
          </a:p>
        </p:txBody>
      </p:sp>
    </p:spTree>
    <p:extLst>
      <p:ext uri="{BB962C8B-B14F-4D97-AF65-F5344CB8AC3E}">
        <p14:creationId xmlns:p14="http://schemas.microsoft.com/office/powerpoint/2010/main" val="3773498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645920" y="1727200"/>
            <a:ext cx="8056880" cy="5355312"/>
          </a:xfrm>
          <a:prstGeom prst="rect">
            <a:avLst/>
          </a:prstGeom>
          <a:noFill/>
        </p:spPr>
        <p:txBody>
          <a:bodyPr wrap="square" rtlCol="0">
            <a:spAutoFit/>
          </a:bodyPr>
          <a:lstStyle/>
          <a:p>
            <a:r>
              <a:rPr lang="tr-TR" sz="2000" b="1" dirty="0" smtClean="0"/>
              <a:t>Öğretmenlerin Faydalanabileceği Kaynaklar</a:t>
            </a:r>
          </a:p>
          <a:p>
            <a:endParaRPr lang="tr-TR" sz="2000" b="1" dirty="0"/>
          </a:p>
          <a:p>
            <a:pPr marL="342900" indent="-342900">
              <a:buAutoNum type="arabicPeriod"/>
            </a:pPr>
            <a:r>
              <a:rPr lang="tr-TR" sz="2000" b="1" dirty="0" smtClean="0">
                <a:hlinkClick r:id="rId2"/>
              </a:rPr>
              <a:t>https</a:t>
            </a:r>
            <a:r>
              <a:rPr lang="tr-TR" sz="2000" b="1" dirty="0">
                <a:hlinkClick r:id="rId2"/>
              </a:rPr>
              <a:t>://cdn.eba.gov.tr/kitap/akran</a:t>
            </a:r>
            <a:r>
              <a:rPr lang="tr-TR" sz="2000" b="1" dirty="0" smtClean="0">
                <a:hlinkClick r:id="rId2"/>
              </a:rPr>
              <a:t>/</a:t>
            </a:r>
            <a:r>
              <a:rPr lang="tr-TR" sz="2000" b="1" dirty="0" smtClean="0"/>
              <a:t> </a:t>
            </a:r>
          </a:p>
          <a:p>
            <a:r>
              <a:rPr lang="tr-TR" b="1" dirty="0"/>
              <a:t>(</a:t>
            </a:r>
            <a:r>
              <a:rPr lang="tr-TR" b="1" dirty="0" smtClean="0"/>
              <a:t>Akran Öğreticiliği Öğretmenler İçin El Kitabı)</a:t>
            </a:r>
          </a:p>
          <a:p>
            <a:endParaRPr lang="tr-TR" sz="2000" b="1" dirty="0"/>
          </a:p>
          <a:p>
            <a:r>
              <a:rPr lang="tr-TR" sz="2000" b="1" dirty="0" smtClean="0"/>
              <a:t>2. </a:t>
            </a:r>
            <a:r>
              <a:rPr lang="tr-TR" sz="2000" b="1" dirty="0">
                <a:hlinkClick r:id="rId3"/>
              </a:rPr>
              <a:t>https://www.youtube.com/watch?v=dnBA3QD8xFs</a:t>
            </a:r>
            <a:r>
              <a:rPr lang="tr-TR" sz="2000" b="1" dirty="0"/>
              <a:t> </a:t>
            </a:r>
          </a:p>
          <a:p>
            <a:r>
              <a:rPr lang="tr-TR" b="1" dirty="0" smtClean="0"/>
              <a:t>(</a:t>
            </a:r>
            <a:r>
              <a:rPr lang="tr-TR" b="1" dirty="0"/>
              <a:t>Japonya'nın </a:t>
            </a:r>
            <a:r>
              <a:rPr lang="tr-TR" b="1" dirty="0" smtClean="0"/>
              <a:t>En </a:t>
            </a:r>
            <a:r>
              <a:rPr lang="tr-TR" b="1" dirty="0"/>
              <a:t>E</a:t>
            </a:r>
            <a:r>
              <a:rPr lang="tr-TR" b="1" dirty="0" smtClean="0"/>
              <a:t>tkileyici </a:t>
            </a:r>
            <a:r>
              <a:rPr lang="tr-TR" b="1" dirty="0"/>
              <a:t>O</a:t>
            </a:r>
            <a:r>
              <a:rPr lang="tr-TR" b="1" dirty="0" smtClean="0"/>
              <a:t>kul </a:t>
            </a:r>
            <a:r>
              <a:rPr lang="tr-TR" b="1" dirty="0"/>
              <a:t>Y</a:t>
            </a:r>
            <a:r>
              <a:rPr lang="tr-TR" b="1" dirty="0" smtClean="0"/>
              <a:t>emeği)</a:t>
            </a:r>
            <a:endParaRPr lang="tr-TR" b="1" dirty="0"/>
          </a:p>
          <a:p>
            <a:endParaRPr lang="tr-TR" sz="2000" b="1" dirty="0" smtClean="0"/>
          </a:p>
          <a:p>
            <a:endParaRPr lang="tr-TR" sz="2000" b="1" dirty="0" smtClean="0"/>
          </a:p>
          <a:p>
            <a:pPr marL="342900" indent="-342900">
              <a:buAutoNum type="arabicPeriod"/>
            </a:pPr>
            <a:endParaRPr lang="tr-TR" dirty="0"/>
          </a:p>
          <a:p>
            <a:endParaRPr lang="tr-TR" dirty="0" smtClean="0"/>
          </a:p>
          <a:p>
            <a:endParaRPr lang="tr-TR" dirty="0" smtClean="0"/>
          </a:p>
          <a:p>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b="1" dirty="0" smtClean="0"/>
          </a:p>
        </p:txBody>
      </p:sp>
    </p:spTree>
    <p:extLst>
      <p:ext uri="{BB962C8B-B14F-4D97-AF65-F5344CB8AC3E}">
        <p14:creationId xmlns:p14="http://schemas.microsoft.com/office/powerpoint/2010/main" val="13738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457748" y="2651760"/>
            <a:ext cx="8056880" cy="4124206"/>
          </a:xfrm>
          <a:prstGeom prst="rect">
            <a:avLst/>
          </a:prstGeom>
          <a:noFill/>
        </p:spPr>
        <p:txBody>
          <a:bodyPr wrap="square" rtlCol="0">
            <a:spAutoFit/>
          </a:bodyPr>
          <a:lstStyle/>
          <a:p>
            <a:pPr algn="ctr"/>
            <a:r>
              <a:rPr lang="tr-TR" sz="2000" b="1" dirty="0"/>
              <a:t>Dinlediğiniz İçin Teşekkür Ederiz </a:t>
            </a:r>
            <a:r>
              <a:rPr lang="tr-TR" sz="2000" b="1" dirty="0">
                <a:sym typeface="Wingdings" panose="05000000000000000000" pitchFamily="2" charset="2"/>
              </a:rPr>
              <a:t></a:t>
            </a:r>
          </a:p>
          <a:p>
            <a:pPr algn="ctr"/>
            <a:endParaRPr lang="tr-TR" sz="2000" b="1" dirty="0"/>
          </a:p>
          <a:p>
            <a:pPr algn="ctr"/>
            <a:r>
              <a:rPr lang="tr-TR" sz="2000" b="1" dirty="0"/>
              <a:t>BATMAN REHBERLİK ve ARAŞTIRMA MERKEZİ</a:t>
            </a:r>
          </a:p>
          <a:p>
            <a:endParaRPr lang="tr-TR" sz="2000" b="1" dirty="0" smtClean="0"/>
          </a:p>
          <a:p>
            <a:endParaRPr lang="tr-TR" sz="2000" b="1" dirty="0" smtClean="0"/>
          </a:p>
          <a:p>
            <a:pPr marL="342900" indent="-342900">
              <a:buAutoNum type="arabicPeriod"/>
            </a:pPr>
            <a:endParaRPr lang="tr-TR" dirty="0"/>
          </a:p>
          <a:p>
            <a:endParaRPr lang="tr-TR" dirty="0" smtClean="0"/>
          </a:p>
          <a:p>
            <a:endParaRPr lang="tr-TR" dirty="0" smtClean="0"/>
          </a:p>
          <a:p>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dirty="0" smtClean="0"/>
          </a:p>
          <a:p>
            <a:pPr marL="285750" indent="-285750">
              <a:buFont typeface="Wingdings" panose="05000000000000000000" pitchFamily="2" charset="2"/>
              <a:buChar char="ü"/>
            </a:pPr>
            <a:endParaRPr lang="tr-TR" b="1" dirty="0" smtClean="0"/>
          </a:p>
        </p:txBody>
      </p:sp>
    </p:spTree>
    <p:extLst>
      <p:ext uri="{BB962C8B-B14F-4D97-AF65-F5344CB8AC3E}">
        <p14:creationId xmlns:p14="http://schemas.microsoft.com/office/powerpoint/2010/main" val="1415760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userDrawn="1"/>
        </p:nvGrpSpPr>
        <p:grpSpPr>
          <a:xfrm>
            <a:off x="799971" y="6167229"/>
            <a:ext cx="2212663" cy="382491"/>
            <a:chOff x="871957" y="6027056"/>
            <a:chExt cx="2523125" cy="436158"/>
          </a:xfrm>
        </p:grpSpPr>
        <p:pic>
          <p:nvPicPr>
            <p:cNvPr id="16" name="Resim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957" y="6027056"/>
              <a:ext cx="344425" cy="362713"/>
            </a:xfrm>
            <a:prstGeom prst="rect">
              <a:avLst/>
            </a:prstGeom>
          </p:spPr>
        </p:pic>
        <p:sp>
          <p:nvSpPr>
            <p:cNvPr id="17" name="Metin kutusu 16"/>
            <p:cNvSpPr txBox="1"/>
            <p:nvPr userDrawn="1"/>
          </p:nvSpPr>
          <p:spPr>
            <a:xfrm>
              <a:off x="1164503" y="6080814"/>
              <a:ext cx="2230579" cy="382400"/>
            </a:xfrm>
            <a:prstGeom prst="rect">
              <a:avLst/>
            </a:prstGeom>
            <a:noFill/>
          </p:spPr>
          <p:txBody>
            <a:bodyPr wrap="none" rtlCol="0">
              <a:spAutoFit/>
            </a:bodyPr>
            <a:lstStyle/>
            <a:p>
              <a:r>
                <a:rPr lang="tr-TR" sz="1579" b="1" dirty="0" smtClean="0">
                  <a:solidFill>
                    <a:schemeClr val="bg1"/>
                  </a:solidFill>
                </a:rPr>
                <a:t>batmanram.meb.k12</a:t>
              </a:r>
              <a:endParaRPr lang="tr-TR" sz="1579" dirty="0">
                <a:solidFill>
                  <a:schemeClr val="bg1"/>
                </a:solidFill>
              </a:endParaRPr>
            </a:p>
          </p:txBody>
        </p:sp>
      </p:grpSp>
      <p:grpSp>
        <p:nvGrpSpPr>
          <p:cNvPr id="4" name="Grup 3"/>
          <p:cNvGrpSpPr/>
          <p:nvPr userDrawn="1"/>
        </p:nvGrpSpPr>
        <p:grpSpPr>
          <a:xfrm>
            <a:off x="3033814" y="6209387"/>
            <a:ext cx="1748328" cy="318083"/>
            <a:chOff x="3608131" y="5562994"/>
            <a:chExt cx="1993635" cy="362714"/>
          </a:xfrm>
        </p:grpSpPr>
        <p:pic>
          <p:nvPicPr>
            <p:cNvPr id="14" name="Resim 13"/>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608131" y="5562994"/>
              <a:ext cx="362713" cy="362714"/>
            </a:xfrm>
            <a:prstGeom prst="rect">
              <a:avLst/>
            </a:prstGeom>
          </p:spPr>
        </p:pic>
        <p:sp>
          <p:nvSpPr>
            <p:cNvPr id="15" name="Metin kutusu 14"/>
            <p:cNvSpPr txBox="1"/>
            <p:nvPr userDrawn="1"/>
          </p:nvSpPr>
          <p:spPr>
            <a:xfrm>
              <a:off x="3960441" y="5565846"/>
              <a:ext cx="1641325" cy="350961"/>
            </a:xfrm>
            <a:prstGeom prst="rect">
              <a:avLst/>
            </a:prstGeom>
            <a:noFill/>
          </p:spPr>
          <p:txBody>
            <a:bodyPr wrap="none" rtlCol="0">
              <a:spAutoFit/>
            </a:bodyPr>
            <a:lstStyle/>
            <a:p>
              <a:r>
                <a:rPr lang="tr-TR" sz="1400" b="1" dirty="0" err="1" smtClean="0">
                  <a:solidFill>
                    <a:schemeClr val="bg1"/>
                  </a:solidFill>
                </a:rPr>
                <a:t>Batmanrehberlik</a:t>
              </a:r>
              <a:endParaRPr lang="tr-TR" sz="1579" dirty="0">
                <a:solidFill>
                  <a:schemeClr val="bg1"/>
                </a:solidFill>
              </a:endParaRPr>
            </a:p>
          </p:txBody>
        </p:sp>
      </p:grpSp>
      <p:grpSp>
        <p:nvGrpSpPr>
          <p:cNvPr id="5" name="Grup 4"/>
          <p:cNvGrpSpPr/>
          <p:nvPr userDrawn="1"/>
        </p:nvGrpSpPr>
        <p:grpSpPr>
          <a:xfrm>
            <a:off x="4782142" y="6183307"/>
            <a:ext cx="1681197" cy="335348"/>
            <a:chOff x="1705091" y="6053072"/>
            <a:chExt cx="1917088" cy="382401"/>
          </a:xfrm>
        </p:grpSpPr>
        <p:pic>
          <p:nvPicPr>
            <p:cNvPr id="12" name="Resim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05091" y="6072759"/>
              <a:ext cx="362714" cy="362714"/>
            </a:xfrm>
            <a:prstGeom prst="rect">
              <a:avLst/>
            </a:prstGeom>
          </p:spPr>
        </p:pic>
        <p:sp>
          <p:nvSpPr>
            <p:cNvPr id="13" name="Metin kutusu 12"/>
            <p:cNvSpPr txBox="1"/>
            <p:nvPr userDrawn="1"/>
          </p:nvSpPr>
          <p:spPr>
            <a:xfrm>
              <a:off x="2057403" y="6053072"/>
              <a:ext cx="1564776" cy="382401"/>
            </a:xfrm>
            <a:prstGeom prst="rect">
              <a:avLst/>
            </a:prstGeom>
            <a:noFill/>
          </p:spPr>
          <p:txBody>
            <a:bodyPr wrap="none" rtlCol="0">
              <a:spAutoFit/>
            </a:bodyPr>
            <a:lstStyle/>
            <a:p>
              <a:r>
                <a:rPr lang="tr-TR" sz="1579" b="1" dirty="0" err="1">
                  <a:solidFill>
                    <a:schemeClr val="bg1"/>
                  </a:solidFill>
                </a:rPr>
                <a:t>Batmanilmem</a:t>
              </a:r>
              <a:endParaRPr lang="tr-TR" sz="1579" dirty="0">
                <a:solidFill>
                  <a:schemeClr val="bg1"/>
                </a:solidFill>
              </a:endParaRPr>
            </a:p>
          </p:txBody>
        </p:sp>
      </p:grpSp>
    </p:spTree>
    <p:extLst>
      <p:ext uri="{BB962C8B-B14F-4D97-AF65-F5344CB8AC3E}">
        <p14:creationId xmlns:p14="http://schemas.microsoft.com/office/powerpoint/2010/main" val="242603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686560" y="1889760"/>
            <a:ext cx="8138160" cy="3447098"/>
          </a:xfrm>
          <a:prstGeom prst="rect">
            <a:avLst/>
          </a:prstGeom>
          <a:noFill/>
        </p:spPr>
        <p:txBody>
          <a:bodyPr wrap="square" rtlCol="0">
            <a:spAutoFit/>
          </a:bodyPr>
          <a:lstStyle/>
          <a:p>
            <a:r>
              <a:rPr lang="tr-TR" sz="2000" b="1" dirty="0" smtClean="0"/>
              <a:t>Akran Öğretimi Nedir?</a:t>
            </a:r>
          </a:p>
          <a:p>
            <a:endParaRPr lang="tr-TR" sz="2000" b="1" dirty="0"/>
          </a:p>
          <a:p>
            <a:pPr marL="285750" indent="-285750">
              <a:buFont typeface="Wingdings" panose="05000000000000000000" pitchFamily="2" charset="2"/>
              <a:buChar char="§"/>
            </a:pPr>
            <a:r>
              <a:rPr lang="tr-TR" sz="2000" dirty="0" smtClean="0"/>
              <a:t>Akran öğreticiliği günlük hayatın bir parçası olarak hali hazırda gerçekleşmekte olan bir yöntemdir. Çocuklar kek yaparken, oyun oynarken, dijital oyunlarda seviye atlamakta zorlandıklarında, ödevlerinde anlamadıkları bir nokta olduğunda birbirlerine gösterim ve anlatım yoluyla yardımcı olmaktadırlar. </a:t>
            </a:r>
          </a:p>
          <a:p>
            <a:pPr marL="285750" indent="-285750">
              <a:buFont typeface="Wingdings" panose="05000000000000000000" pitchFamily="2" charset="2"/>
              <a:buChar char="§"/>
            </a:pPr>
            <a:r>
              <a:rPr lang="tr-TR" sz="2000" dirty="0" smtClean="0"/>
              <a:t>Okul dışında plansız ve istemsiz gerçekleşen bu destek okul ortamında planlı ve yapılandırılmış bir şekilde öğretmen rehberliğinde yapıldığında etkili bir öğretim stratejisine dönüşmektedir.</a:t>
            </a:r>
          </a:p>
          <a:p>
            <a:pPr marL="285750" indent="-285750">
              <a:buFont typeface="Wingdings" panose="05000000000000000000" pitchFamily="2" charset="2"/>
              <a:buChar char="§"/>
            </a:pPr>
            <a:endParaRPr lang="tr-TR" dirty="0"/>
          </a:p>
        </p:txBody>
      </p:sp>
    </p:spTree>
    <p:extLst>
      <p:ext uri="{BB962C8B-B14F-4D97-AF65-F5344CB8AC3E}">
        <p14:creationId xmlns:p14="http://schemas.microsoft.com/office/powerpoint/2010/main" val="1977270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283675" y="1219201"/>
            <a:ext cx="6051811" cy="3068320"/>
          </a:xfrm>
          <a:prstGeom prst="rect">
            <a:avLst/>
          </a:prstGeom>
        </p:spPr>
      </p:pic>
      <p:sp>
        <p:nvSpPr>
          <p:cNvPr id="2" name="Dikdörtgen 1"/>
          <p:cNvSpPr/>
          <p:nvPr/>
        </p:nvSpPr>
        <p:spPr>
          <a:xfrm>
            <a:off x="1731486" y="4538481"/>
            <a:ext cx="7940834" cy="2554545"/>
          </a:xfrm>
          <a:prstGeom prst="rect">
            <a:avLst/>
          </a:prstGeom>
        </p:spPr>
        <p:txBody>
          <a:bodyPr wrap="square">
            <a:spAutoFit/>
          </a:bodyPr>
          <a:lstStyle/>
          <a:p>
            <a:r>
              <a:rPr lang="tr-TR" sz="2000" b="1" dirty="0" smtClean="0"/>
              <a:t>Akran Öğretimi Nedir?</a:t>
            </a:r>
          </a:p>
          <a:p>
            <a:pPr marL="285750" indent="-285750">
              <a:buFont typeface="Wingdings" panose="05000000000000000000" pitchFamily="2" charset="2"/>
              <a:buChar char="§"/>
            </a:pPr>
            <a:endParaRPr lang="tr-TR" sz="2000" dirty="0" smtClean="0"/>
          </a:p>
          <a:p>
            <a:pPr marL="285750" indent="-285750">
              <a:buFont typeface="Wingdings" panose="05000000000000000000" pitchFamily="2" charset="2"/>
              <a:buChar char="§"/>
            </a:pPr>
            <a:r>
              <a:rPr lang="tr-TR" sz="2000" dirty="0" smtClean="0"/>
              <a:t>Öğrencilerin birbirine bilgi ve beceri aktardığı işbirlikçi öğrenme yöntemidir. Öğrenci hem öğreten hem öğrenen rolündedir. </a:t>
            </a:r>
          </a:p>
          <a:p>
            <a:pPr marL="285750" indent="-285750">
              <a:buFont typeface="Wingdings" panose="05000000000000000000" pitchFamily="2" charset="2"/>
              <a:buChar char="§"/>
            </a:pPr>
            <a:r>
              <a:rPr lang="tr-TR" sz="2000" dirty="0" smtClean="0"/>
              <a:t>Öğrenmeyi aktif, kalıcı ve eğlenceli hale getirir. İletişimi ve sosyal becerileri de geliştirdiği gözlenmiştir.</a:t>
            </a:r>
          </a:p>
          <a:p>
            <a:pPr marL="285750" indent="-285750">
              <a:buFont typeface="Wingdings" panose="05000000000000000000" pitchFamily="2" charset="2"/>
              <a:buChar char="§"/>
            </a:pPr>
            <a:r>
              <a:rPr lang="tr-TR" sz="2000" dirty="0" smtClean="0"/>
              <a:t>Araştırmalar akran öğretiminin akademik başarıyı %20-30 artırdığını gösteriyor (</a:t>
            </a:r>
            <a:r>
              <a:rPr lang="tr-TR" sz="2000" dirty="0" err="1" smtClean="0"/>
              <a:t>Topping</a:t>
            </a:r>
            <a:r>
              <a:rPr lang="tr-TR" sz="2000" dirty="0" smtClean="0"/>
              <a:t> &amp; </a:t>
            </a:r>
            <a:r>
              <a:rPr lang="tr-TR" sz="2000" dirty="0" err="1" smtClean="0"/>
              <a:t>Ehly</a:t>
            </a:r>
            <a:r>
              <a:rPr lang="tr-TR" sz="2000" dirty="0" smtClean="0"/>
              <a:t>, 1998).</a:t>
            </a:r>
            <a:endParaRPr lang="tr-TR" sz="2000" dirty="0"/>
          </a:p>
        </p:txBody>
      </p:sp>
      <p:sp>
        <p:nvSpPr>
          <p:cNvPr id="3" name="Metin kutusu 2">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9303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666240" y="1341120"/>
            <a:ext cx="8371840" cy="5324535"/>
          </a:xfrm>
          <a:prstGeom prst="rect">
            <a:avLst/>
          </a:prstGeom>
          <a:noFill/>
        </p:spPr>
        <p:txBody>
          <a:bodyPr wrap="square" rtlCol="0">
            <a:spAutoFit/>
          </a:bodyPr>
          <a:lstStyle/>
          <a:p>
            <a:r>
              <a:rPr lang="tr-TR" sz="2000" b="1" dirty="0" smtClean="0"/>
              <a:t>Akran Öğretimi Modelleri</a:t>
            </a:r>
          </a:p>
          <a:p>
            <a:endParaRPr lang="tr-TR" sz="2000" b="1" dirty="0"/>
          </a:p>
          <a:p>
            <a:r>
              <a:rPr lang="tr-TR" sz="2000" b="1" dirty="0" smtClean="0"/>
              <a:t>1. </a:t>
            </a:r>
            <a:r>
              <a:rPr lang="tr-TR" sz="2000" b="1" dirty="0"/>
              <a:t>Sınıf Genelinde Akran </a:t>
            </a:r>
            <a:r>
              <a:rPr lang="tr-TR" sz="2000" b="1" dirty="0" smtClean="0"/>
              <a:t>Öğreticiliği </a:t>
            </a:r>
            <a:r>
              <a:rPr lang="tr-TR" sz="2000" b="1" dirty="0"/>
              <a:t>(Class </a:t>
            </a:r>
            <a:r>
              <a:rPr lang="tr-TR" sz="2000" b="1" dirty="0" err="1"/>
              <a:t>Wide</a:t>
            </a:r>
            <a:r>
              <a:rPr lang="tr-TR" sz="2000" b="1" dirty="0"/>
              <a:t> Peer</a:t>
            </a:r>
          </a:p>
          <a:p>
            <a:r>
              <a:rPr lang="tr-TR" sz="2000" b="1" dirty="0" err="1"/>
              <a:t>Tutoring</a:t>
            </a:r>
            <a:r>
              <a:rPr lang="tr-TR" sz="2000" b="1" dirty="0"/>
              <a:t>/CWPT</a:t>
            </a:r>
            <a:r>
              <a:rPr lang="tr-TR" sz="2000" b="1" dirty="0" smtClean="0"/>
              <a:t>)</a:t>
            </a:r>
          </a:p>
          <a:p>
            <a:endParaRPr lang="tr-TR" sz="2000" b="1" dirty="0"/>
          </a:p>
          <a:p>
            <a:pPr marL="285750" indent="-285750">
              <a:buFont typeface="Wingdings" panose="05000000000000000000" pitchFamily="2" charset="2"/>
              <a:buChar char="ü"/>
            </a:pPr>
            <a:r>
              <a:rPr lang="tr-TR" sz="2000" dirty="0"/>
              <a:t>Bu modelde, tüm sınıf ikili gruplara ya da daha fazla </a:t>
            </a:r>
            <a:r>
              <a:rPr lang="tr-TR" sz="2000" dirty="0" smtClean="0"/>
              <a:t>sayıda öğrenciden </a:t>
            </a:r>
            <a:r>
              <a:rPr lang="tr-TR" sz="2000" dirty="0"/>
              <a:t>oluşan gruplara (öğrenci sayısı 5’i </a:t>
            </a:r>
            <a:r>
              <a:rPr lang="tr-TR" sz="2000" dirty="0" smtClean="0"/>
              <a:t>geçmemelidir) ayrılır.</a:t>
            </a:r>
          </a:p>
          <a:p>
            <a:pPr marL="285750" indent="-285750">
              <a:buFont typeface="Wingdings" panose="05000000000000000000" pitchFamily="2" charset="2"/>
              <a:buChar char="ü"/>
            </a:pPr>
            <a:r>
              <a:rPr lang="tr-TR" sz="2000" dirty="0"/>
              <a:t>Bu gruplar farklı yetenek seviyesindeki </a:t>
            </a:r>
            <a:r>
              <a:rPr lang="tr-TR" sz="2000" dirty="0" smtClean="0"/>
              <a:t>öğrencilerden oluşturulur</a:t>
            </a:r>
            <a:r>
              <a:rPr lang="tr-TR" sz="2000" dirty="0"/>
              <a:t>. </a:t>
            </a:r>
            <a:endParaRPr lang="tr-TR" sz="2000" dirty="0" smtClean="0"/>
          </a:p>
          <a:p>
            <a:pPr marL="285750" indent="-285750">
              <a:buFont typeface="Wingdings" panose="05000000000000000000" pitchFamily="2" charset="2"/>
              <a:buChar char="ü"/>
            </a:pPr>
            <a:r>
              <a:rPr lang="tr-TR" sz="2000" dirty="0" smtClean="0"/>
              <a:t>Öğrenciler</a:t>
            </a:r>
            <a:r>
              <a:rPr lang="tr-TR" sz="2000" dirty="0"/>
              <a:t>, grup içinde öğretici, öğrenen ya </a:t>
            </a:r>
            <a:r>
              <a:rPr lang="tr-TR" sz="2000" dirty="0" smtClean="0"/>
              <a:t>da hem </a:t>
            </a:r>
            <a:r>
              <a:rPr lang="tr-TR" sz="2000" dirty="0"/>
              <a:t>öğretici hem öğrenen rolünü üstlenirler</a:t>
            </a:r>
            <a:r>
              <a:rPr lang="tr-TR" sz="2000" dirty="0" smtClean="0"/>
              <a:t>.</a:t>
            </a:r>
          </a:p>
          <a:p>
            <a:pPr marL="285750" indent="-285750">
              <a:buFont typeface="Wingdings" panose="05000000000000000000" pitchFamily="2" charset="2"/>
              <a:buChar char="ü"/>
            </a:pPr>
            <a:r>
              <a:rPr lang="tr-TR" sz="2000" dirty="0"/>
              <a:t>Bu modelin </a:t>
            </a:r>
            <a:r>
              <a:rPr lang="tr-TR" sz="2000" dirty="0" smtClean="0"/>
              <a:t>iyi yapılandırılmış </a:t>
            </a:r>
            <a:r>
              <a:rPr lang="tr-TR" sz="2000" dirty="0"/>
              <a:t>olması gerekmektedir. Bu model, öğretmenin</a:t>
            </a:r>
          </a:p>
          <a:p>
            <a:r>
              <a:rPr lang="tr-TR" sz="2000" dirty="0"/>
              <a:t>doğrudan rehberliğini, birbiriyle yarışan takımları ve not </a:t>
            </a:r>
            <a:r>
              <a:rPr lang="tr-TR" sz="2000" dirty="0" smtClean="0"/>
              <a:t>vermeyi içerir</a:t>
            </a:r>
            <a:r>
              <a:rPr lang="tr-TR" sz="2000" dirty="0"/>
              <a:t>. Tüm sınıf yapılandırılmış akran öğreticiliği etkinliğine katılır</a:t>
            </a:r>
            <a:r>
              <a:rPr lang="tr-TR" sz="2000" dirty="0" smtClean="0"/>
              <a:t>.</a:t>
            </a:r>
          </a:p>
          <a:p>
            <a:pPr marL="285750" indent="-285750">
              <a:buFont typeface="Wingdings" panose="05000000000000000000" pitchFamily="2" charset="2"/>
              <a:buChar char="ü"/>
            </a:pPr>
            <a:r>
              <a:rPr lang="tr-TR" sz="2000" dirty="0"/>
              <a:t>Haftada iki kez ya da daha fazla, yaklaşık 30 dakika </a:t>
            </a:r>
            <a:r>
              <a:rPr lang="tr-TR" sz="2000" dirty="0" smtClean="0"/>
              <a:t>uygulanır. Gruplar </a:t>
            </a:r>
            <a:r>
              <a:rPr lang="tr-TR" sz="2000" dirty="0"/>
              <a:t>haftalık olarak değiştirilir. </a:t>
            </a:r>
            <a:endParaRPr lang="tr-TR" sz="2000" dirty="0" smtClean="0"/>
          </a:p>
          <a:p>
            <a:pPr marL="285750" indent="-285750">
              <a:buFont typeface="Wingdings" panose="05000000000000000000" pitchFamily="2" charset="2"/>
              <a:buChar char="ü"/>
            </a:pPr>
            <a:r>
              <a:rPr lang="tr-TR" sz="2000" dirty="0" smtClean="0"/>
              <a:t>Gruplardaki öğrencilerin seçimi </a:t>
            </a:r>
            <a:r>
              <a:rPr lang="tr-TR" sz="2000" dirty="0"/>
              <a:t>esnektir. Gruplar, öğrencilerin akademik </a:t>
            </a:r>
            <a:r>
              <a:rPr lang="tr-TR" sz="2000" dirty="0" smtClean="0"/>
              <a:t>performans düzeyine </a:t>
            </a:r>
            <a:r>
              <a:rPr lang="tr-TR" sz="2000" dirty="0"/>
              <a:t>ya da yeterlilik düzeyine göre oluşturulabilir.</a:t>
            </a:r>
            <a:endParaRPr lang="tr-TR" sz="2000" b="1" dirty="0" smtClean="0"/>
          </a:p>
        </p:txBody>
      </p:sp>
    </p:spTree>
    <p:extLst>
      <p:ext uri="{BB962C8B-B14F-4D97-AF65-F5344CB8AC3E}">
        <p14:creationId xmlns:p14="http://schemas.microsoft.com/office/powerpoint/2010/main" val="106969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656080" y="1361440"/>
            <a:ext cx="8422640" cy="5601533"/>
          </a:xfrm>
          <a:prstGeom prst="rect">
            <a:avLst/>
          </a:prstGeom>
          <a:noFill/>
        </p:spPr>
        <p:txBody>
          <a:bodyPr wrap="square" rtlCol="0">
            <a:spAutoFit/>
          </a:bodyPr>
          <a:lstStyle/>
          <a:p>
            <a:r>
              <a:rPr lang="tr-TR" sz="2000" b="1" dirty="0" smtClean="0"/>
              <a:t>Akran Öğretimi Modelleri</a:t>
            </a:r>
          </a:p>
          <a:p>
            <a:endParaRPr lang="tr-TR" sz="2000" b="1" dirty="0"/>
          </a:p>
          <a:p>
            <a:r>
              <a:rPr lang="tr-TR" sz="2000" b="1" dirty="0" smtClean="0"/>
              <a:t>2. </a:t>
            </a:r>
            <a:r>
              <a:rPr lang="tr-TR" sz="2000" b="1" dirty="0"/>
              <a:t>Farklı </a:t>
            </a:r>
            <a:r>
              <a:rPr lang="tr-TR" sz="2000" b="1" dirty="0" smtClean="0"/>
              <a:t>Yaş </a:t>
            </a:r>
            <a:r>
              <a:rPr lang="tr-TR" sz="2000" b="1" dirty="0"/>
              <a:t>Grubu Akran </a:t>
            </a:r>
            <a:r>
              <a:rPr lang="tr-TR" sz="2000" b="1" dirty="0" smtClean="0"/>
              <a:t>Öğreticiliği </a:t>
            </a:r>
            <a:r>
              <a:rPr lang="tr-TR" sz="2000" b="1" dirty="0"/>
              <a:t>(Cross-Age Peer</a:t>
            </a:r>
          </a:p>
          <a:p>
            <a:r>
              <a:rPr lang="tr-TR" sz="2000" b="1" dirty="0" err="1"/>
              <a:t>Tutoring</a:t>
            </a:r>
            <a:r>
              <a:rPr lang="tr-TR" sz="2000" b="1" dirty="0" smtClean="0"/>
              <a:t>)</a:t>
            </a:r>
          </a:p>
          <a:p>
            <a:endParaRPr lang="tr-TR" sz="2000" b="1" dirty="0"/>
          </a:p>
          <a:p>
            <a:pPr marL="285750" indent="-285750">
              <a:buFont typeface="Wingdings" panose="05000000000000000000" pitchFamily="2" charset="2"/>
              <a:buChar char="ü"/>
            </a:pPr>
            <a:r>
              <a:rPr lang="tr-TR" sz="2000" dirty="0"/>
              <a:t>Bu modelde, yaşı büyük olan bir öğrenciyle yaşı küçük olan bir</a:t>
            </a:r>
          </a:p>
          <a:p>
            <a:r>
              <a:rPr lang="tr-TR" sz="2000" dirty="0"/>
              <a:t>öğrenci ile bir becerinin öğrenimi için eşleştirilir.</a:t>
            </a:r>
            <a:endParaRPr lang="tr-TR" sz="2000" b="1" dirty="0" smtClean="0"/>
          </a:p>
          <a:p>
            <a:pPr marL="285750" indent="-285750">
              <a:buFont typeface="Wingdings" panose="05000000000000000000" pitchFamily="2" charset="2"/>
              <a:buChar char="ü"/>
            </a:pPr>
            <a:r>
              <a:rPr lang="tr-TR" sz="2000" dirty="0"/>
              <a:t>Yaşı büyük </a:t>
            </a:r>
            <a:r>
              <a:rPr lang="tr-TR" sz="2000" dirty="0" smtClean="0"/>
              <a:t>olan öğrencinin </a:t>
            </a:r>
            <a:r>
              <a:rPr lang="tr-TR" sz="2000" dirty="0"/>
              <a:t>akademik başarısının yüksek, davranışsal, sosyal </a:t>
            </a:r>
            <a:r>
              <a:rPr lang="tr-TR" sz="2000" dirty="0" smtClean="0"/>
              <a:t>ve uyum </a:t>
            </a:r>
            <a:r>
              <a:rPr lang="tr-TR" sz="2000" dirty="0"/>
              <a:t>becerilerinin gelişmiş olması gerekir. Örneğin, ikinci </a:t>
            </a:r>
            <a:r>
              <a:rPr lang="tr-TR" sz="2000" dirty="0" smtClean="0"/>
              <a:t>sınıf öğrencisi</a:t>
            </a:r>
            <a:r>
              <a:rPr lang="tr-TR" sz="2000" dirty="0"/>
              <a:t>, ana sınıfı öğrencisi ile kantine nasıl gidileceğini, </a:t>
            </a:r>
            <a:r>
              <a:rPr lang="tr-TR" sz="2000" dirty="0" smtClean="0"/>
              <a:t>nasıl sırada </a:t>
            </a:r>
            <a:r>
              <a:rPr lang="tr-TR" sz="2000" dirty="0"/>
              <a:t>beklenileceğini ve </a:t>
            </a:r>
            <a:r>
              <a:rPr lang="tr-TR" sz="2000" dirty="0" smtClean="0"/>
              <a:t>nerede oturulabileceğini göstermesi için </a:t>
            </a:r>
            <a:r>
              <a:rPr lang="tr-TR" sz="2000" dirty="0"/>
              <a:t>eşleştirilebilir</a:t>
            </a:r>
            <a:r>
              <a:rPr lang="tr-TR" sz="2000" dirty="0" smtClean="0"/>
              <a:t>.</a:t>
            </a:r>
          </a:p>
          <a:p>
            <a:pPr marL="285750" indent="-285750">
              <a:buFont typeface="Wingdings" panose="05000000000000000000" pitchFamily="2" charset="2"/>
              <a:buChar char="ü"/>
            </a:pPr>
            <a:r>
              <a:rPr lang="tr-TR" sz="2000" dirty="0"/>
              <a:t>Bu modelde öğretici ve öğrenen </a:t>
            </a:r>
            <a:r>
              <a:rPr lang="tr-TR" sz="2000" dirty="0" smtClean="0"/>
              <a:t>rolleri değişmez</a:t>
            </a:r>
            <a:r>
              <a:rPr lang="tr-TR" sz="2000" dirty="0"/>
              <a:t>. Yaşı büyük olan öğrenci öğretici ve yaşı küçük </a:t>
            </a:r>
            <a:r>
              <a:rPr lang="tr-TR" sz="2000" dirty="0" smtClean="0"/>
              <a:t>olan öğrenci </a:t>
            </a:r>
            <a:r>
              <a:rPr lang="tr-TR" sz="2000" dirty="0"/>
              <a:t>ise öğrenen rolündedir</a:t>
            </a:r>
            <a:r>
              <a:rPr lang="tr-TR" sz="2000" dirty="0" smtClean="0"/>
              <a:t>.</a:t>
            </a:r>
          </a:p>
          <a:p>
            <a:pPr marL="285750" indent="-285750">
              <a:buFont typeface="Wingdings" panose="05000000000000000000" pitchFamily="2" charset="2"/>
              <a:buChar char="ü"/>
            </a:pPr>
            <a:r>
              <a:rPr lang="tr-TR" sz="2000" dirty="0"/>
              <a:t>Öğretici uygun davranış için </a:t>
            </a:r>
            <a:r>
              <a:rPr lang="tr-TR" sz="2000" dirty="0" smtClean="0"/>
              <a:t>model olur</a:t>
            </a:r>
            <a:r>
              <a:rPr lang="tr-TR" sz="2000" dirty="0"/>
              <a:t>, sorular sorar ve çalışma becerilerinin geliştirilmesi </a:t>
            </a:r>
            <a:r>
              <a:rPr lang="tr-TR" sz="2000" dirty="0" smtClean="0"/>
              <a:t>için teşvik </a:t>
            </a:r>
            <a:r>
              <a:rPr lang="tr-TR" sz="2000" dirty="0"/>
              <a:t>eder. </a:t>
            </a:r>
            <a:endParaRPr lang="tr-TR" sz="2000" dirty="0" smtClean="0"/>
          </a:p>
          <a:p>
            <a:pPr marL="285750" indent="-285750">
              <a:buFont typeface="Wingdings" panose="05000000000000000000" pitchFamily="2" charset="2"/>
              <a:buChar char="ü"/>
            </a:pPr>
            <a:r>
              <a:rPr lang="tr-TR" sz="2000" dirty="0" smtClean="0"/>
              <a:t>Bu </a:t>
            </a:r>
            <a:r>
              <a:rPr lang="tr-TR" sz="2000" dirty="0"/>
              <a:t>model dezavantajlı ve öğrenme güçlüğü </a:t>
            </a:r>
            <a:r>
              <a:rPr lang="tr-TR" sz="2000" dirty="0" smtClean="0"/>
              <a:t>çeken öğrenciler </a:t>
            </a:r>
            <a:r>
              <a:rPr lang="tr-TR" sz="2000" dirty="0"/>
              <a:t>için yararlı olabilir.</a:t>
            </a:r>
            <a:endParaRPr lang="tr-TR" sz="2000" b="1" dirty="0"/>
          </a:p>
          <a:p>
            <a:pPr marL="285750" indent="-285750">
              <a:buFont typeface="Wingdings" panose="05000000000000000000" pitchFamily="2" charset="2"/>
              <a:buChar char="ü"/>
            </a:pPr>
            <a:endParaRPr lang="tr-TR" b="1" dirty="0" smtClean="0"/>
          </a:p>
        </p:txBody>
      </p:sp>
    </p:spTree>
    <p:extLst>
      <p:ext uri="{BB962C8B-B14F-4D97-AF65-F5344CB8AC3E}">
        <p14:creationId xmlns:p14="http://schemas.microsoft.com/office/powerpoint/2010/main" val="1758241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686560" y="1595120"/>
            <a:ext cx="8239760" cy="4985980"/>
          </a:xfrm>
          <a:prstGeom prst="rect">
            <a:avLst/>
          </a:prstGeom>
          <a:noFill/>
        </p:spPr>
        <p:txBody>
          <a:bodyPr wrap="square" rtlCol="0">
            <a:spAutoFit/>
          </a:bodyPr>
          <a:lstStyle/>
          <a:p>
            <a:r>
              <a:rPr lang="tr-TR" sz="2000" b="1" dirty="0" smtClean="0"/>
              <a:t>Akran Öğretimi Modelleri</a:t>
            </a:r>
          </a:p>
          <a:p>
            <a:endParaRPr lang="tr-TR" sz="2000" b="1" dirty="0"/>
          </a:p>
          <a:p>
            <a:r>
              <a:rPr lang="tr-TR" sz="2000" b="1" dirty="0" smtClean="0"/>
              <a:t>3. Karşılıklı </a:t>
            </a:r>
            <a:r>
              <a:rPr lang="tr-TR" sz="2000" b="1" dirty="0"/>
              <a:t>Akran </a:t>
            </a:r>
            <a:r>
              <a:rPr lang="tr-TR" sz="2000" b="1" dirty="0" smtClean="0"/>
              <a:t>Öğreticiliği </a:t>
            </a:r>
            <a:r>
              <a:rPr lang="tr-TR" sz="2000" b="1" dirty="0"/>
              <a:t>(</a:t>
            </a:r>
            <a:r>
              <a:rPr lang="tr-TR" sz="2000" b="1" dirty="0" err="1"/>
              <a:t>Reciprocal</a:t>
            </a:r>
            <a:r>
              <a:rPr lang="tr-TR" sz="2000" b="1" dirty="0"/>
              <a:t> Peer </a:t>
            </a:r>
            <a:r>
              <a:rPr lang="tr-TR" sz="2000" b="1" dirty="0" err="1"/>
              <a:t>Tutoring</a:t>
            </a:r>
            <a:r>
              <a:rPr lang="tr-TR" sz="2000" b="1" dirty="0" smtClean="0"/>
              <a:t>)</a:t>
            </a:r>
          </a:p>
          <a:p>
            <a:endParaRPr lang="tr-TR" sz="2000" b="1" dirty="0"/>
          </a:p>
          <a:p>
            <a:pPr marL="285750" indent="-285750">
              <a:buFont typeface="Wingdings" panose="05000000000000000000" pitchFamily="2" charset="2"/>
              <a:buChar char="ü"/>
            </a:pPr>
            <a:r>
              <a:rPr lang="tr-TR" sz="2000" dirty="0"/>
              <a:t>Bu modelde iki ya da daha fazla sayıda öğrenci hem </a:t>
            </a:r>
            <a:r>
              <a:rPr lang="tr-TR" sz="2000" dirty="0" smtClean="0"/>
              <a:t>öğretici hem </a:t>
            </a:r>
            <a:r>
              <a:rPr lang="tr-TR" sz="2000" dirty="0"/>
              <a:t>de öğrenen rolünü üstlenir</a:t>
            </a:r>
            <a:r>
              <a:rPr lang="tr-TR" sz="2000" dirty="0" smtClean="0"/>
              <a:t>.</a:t>
            </a:r>
          </a:p>
          <a:p>
            <a:pPr marL="285750" indent="-285750">
              <a:buFont typeface="Wingdings" panose="05000000000000000000" pitchFamily="2" charset="2"/>
              <a:buChar char="ü"/>
            </a:pPr>
            <a:r>
              <a:rPr lang="tr-TR" sz="2000" dirty="0"/>
              <a:t>Roller her oturumda </a:t>
            </a:r>
            <a:r>
              <a:rPr lang="tr-TR" sz="2000" dirty="0" smtClean="0"/>
              <a:t>değişir ve </a:t>
            </a:r>
            <a:r>
              <a:rPr lang="tr-TR" sz="2000" dirty="0"/>
              <a:t>her bir rol için eşit süre ayrılmalıdır</a:t>
            </a:r>
            <a:r>
              <a:rPr lang="tr-TR" sz="2000" dirty="0" smtClean="0"/>
              <a:t>.</a:t>
            </a:r>
          </a:p>
          <a:p>
            <a:pPr marL="285750" indent="-285750">
              <a:buFont typeface="Wingdings" panose="05000000000000000000" pitchFamily="2" charset="2"/>
              <a:buChar char="ü"/>
            </a:pPr>
            <a:r>
              <a:rPr lang="tr-TR" sz="2000" dirty="0"/>
              <a:t>Genellikle </a:t>
            </a:r>
            <a:r>
              <a:rPr lang="tr-TR" sz="2000" dirty="0" smtClean="0"/>
              <a:t>akademik performans </a:t>
            </a:r>
            <a:r>
              <a:rPr lang="tr-TR" sz="2000" dirty="0"/>
              <a:t>seviyesi yüksek olan öğrenci, düşük olan</a:t>
            </a:r>
          </a:p>
          <a:p>
            <a:r>
              <a:rPr lang="tr-TR" sz="2000" dirty="0"/>
              <a:t>öğrenciyle eşleştirilir</a:t>
            </a:r>
            <a:r>
              <a:rPr lang="tr-TR" sz="2000" dirty="0" smtClean="0"/>
              <a:t>.</a:t>
            </a:r>
          </a:p>
          <a:p>
            <a:pPr marL="285750" indent="-285750">
              <a:buFont typeface="Wingdings" panose="05000000000000000000" pitchFamily="2" charset="2"/>
              <a:buChar char="ü"/>
            </a:pPr>
            <a:r>
              <a:rPr lang="tr-TR" sz="2000" dirty="0"/>
              <a:t>Öğrenmeyi teşvik etmek ve arttırmak </a:t>
            </a:r>
            <a:r>
              <a:rPr lang="tr-TR" sz="2000" dirty="0" smtClean="0"/>
              <a:t>için grup </a:t>
            </a:r>
            <a:r>
              <a:rPr lang="tr-TR" sz="2000" dirty="0"/>
              <a:t>ya da bireysel ödül sistemi </a:t>
            </a:r>
            <a:r>
              <a:rPr lang="tr-TR" sz="2000" dirty="0" smtClean="0"/>
              <a:t>oluşturulabilir.</a:t>
            </a:r>
          </a:p>
          <a:p>
            <a:pPr marL="285750" indent="-285750">
              <a:buFont typeface="Wingdings" panose="05000000000000000000" pitchFamily="2" charset="2"/>
              <a:buChar char="ü"/>
            </a:pPr>
            <a:r>
              <a:rPr lang="tr-TR" sz="2000" dirty="0"/>
              <a:t>Bu </a:t>
            </a:r>
            <a:r>
              <a:rPr lang="tr-TR" sz="2000" dirty="0" smtClean="0"/>
              <a:t>modelde öğretici </a:t>
            </a:r>
            <a:r>
              <a:rPr lang="tr-TR" sz="2000" dirty="0"/>
              <a:t>rolündeki öğrenciler, öğrenen rolündeki öğrencilerin</a:t>
            </a:r>
          </a:p>
          <a:p>
            <a:r>
              <a:rPr lang="tr-TR" sz="2000" dirty="0"/>
              <a:t>öğretmen tarafından belirlenen hedefe ulaşabilmesi </a:t>
            </a:r>
            <a:r>
              <a:rPr lang="tr-TR" sz="2000" dirty="0" smtClean="0"/>
              <a:t>için öğretim </a:t>
            </a:r>
            <a:r>
              <a:rPr lang="tr-TR" sz="2000" dirty="0"/>
              <a:t>materyali hazırlar; arkadaşlarının öğrenme </a:t>
            </a:r>
            <a:r>
              <a:rPr lang="tr-TR" sz="2000" dirty="0" smtClean="0"/>
              <a:t>sürecini izler</a:t>
            </a:r>
            <a:r>
              <a:rPr lang="tr-TR" sz="2000" dirty="0"/>
              <a:t>, değerlendirir ve onları ödüllendirir. Bu süreç </a:t>
            </a:r>
            <a:r>
              <a:rPr lang="tr-TR" sz="2000" dirty="0" smtClean="0"/>
              <a:t>öğretmenin rehberliğinde </a:t>
            </a:r>
            <a:r>
              <a:rPr lang="tr-TR" sz="2000" dirty="0"/>
              <a:t>gerçekleştirilir.</a:t>
            </a:r>
            <a:endParaRPr lang="tr-TR" sz="2000" b="1" dirty="0"/>
          </a:p>
          <a:p>
            <a:pPr marL="285750" indent="-285750">
              <a:buFont typeface="Wingdings" panose="05000000000000000000" pitchFamily="2" charset="2"/>
              <a:buChar char="ü"/>
            </a:pPr>
            <a:endParaRPr lang="tr-TR" b="1" dirty="0" smtClean="0"/>
          </a:p>
        </p:txBody>
      </p:sp>
    </p:spTree>
    <p:extLst>
      <p:ext uri="{BB962C8B-B14F-4D97-AF65-F5344CB8AC3E}">
        <p14:creationId xmlns:p14="http://schemas.microsoft.com/office/powerpoint/2010/main" val="32337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686560" y="1595120"/>
            <a:ext cx="8219440" cy="4401205"/>
          </a:xfrm>
          <a:prstGeom prst="rect">
            <a:avLst/>
          </a:prstGeom>
          <a:noFill/>
        </p:spPr>
        <p:txBody>
          <a:bodyPr wrap="square" rtlCol="0">
            <a:spAutoFit/>
          </a:bodyPr>
          <a:lstStyle/>
          <a:p>
            <a:r>
              <a:rPr lang="tr-TR" sz="2000" b="1" dirty="0" smtClean="0"/>
              <a:t>Akran Öğretimi Modelleri</a:t>
            </a:r>
          </a:p>
          <a:p>
            <a:endParaRPr lang="tr-TR" sz="2000" b="1" dirty="0"/>
          </a:p>
          <a:p>
            <a:r>
              <a:rPr lang="tr-TR" sz="2000" b="1" dirty="0" smtClean="0"/>
              <a:t>4. </a:t>
            </a:r>
            <a:r>
              <a:rPr lang="tr-TR" sz="2000" b="1" dirty="0"/>
              <a:t>Aynı </a:t>
            </a:r>
            <a:r>
              <a:rPr lang="tr-TR" sz="2000" b="1" dirty="0" smtClean="0"/>
              <a:t>Yaş </a:t>
            </a:r>
            <a:r>
              <a:rPr lang="tr-TR" sz="2000" b="1" dirty="0"/>
              <a:t>Grubu Akran </a:t>
            </a:r>
            <a:r>
              <a:rPr lang="tr-TR" sz="2000" b="1" dirty="0" smtClean="0"/>
              <a:t>Öğreticiliği </a:t>
            </a:r>
            <a:r>
              <a:rPr lang="tr-TR" sz="2000" b="1" dirty="0"/>
              <a:t>(</a:t>
            </a:r>
            <a:r>
              <a:rPr lang="tr-TR" sz="2000" b="1" dirty="0" err="1"/>
              <a:t>Same</a:t>
            </a:r>
            <a:r>
              <a:rPr lang="tr-TR" sz="2000" b="1" dirty="0"/>
              <a:t>-Age Peer</a:t>
            </a:r>
          </a:p>
          <a:p>
            <a:r>
              <a:rPr lang="tr-TR" sz="2000" b="1" dirty="0" err="1"/>
              <a:t>Tutoring</a:t>
            </a:r>
            <a:r>
              <a:rPr lang="tr-TR" sz="2000" b="1" dirty="0" smtClean="0"/>
              <a:t>)</a:t>
            </a:r>
          </a:p>
          <a:p>
            <a:endParaRPr lang="tr-TR" sz="2000" b="1" dirty="0"/>
          </a:p>
          <a:p>
            <a:pPr marL="285750" indent="-285750">
              <a:buFont typeface="Wingdings" panose="05000000000000000000" pitchFamily="2" charset="2"/>
              <a:buChar char="ü"/>
            </a:pPr>
            <a:r>
              <a:rPr lang="tr-TR" sz="2000" dirty="0"/>
              <a:t>Bu modelde aynı yaş grubundaki iki öğrenci </a:t>
            </a:r>
            <a:r>
              <a:rPr lang="tr-TR" sz="2000" dirty="0" smtClean="0"/>
              <a:t>eşleştirilir. </a:t>
            </a:r>
          </a:p>
          <a:p>
            <a:pPr marL="285750" indent="-285750">
              <a:buFont typeface="Wingdings" panose="05000000000000000000" pitchFamily="2" charset="2"/>
              <a:buChar char="ü"/>
            </a:pPr>
            <a:r>
              <a:rPr lang="tr-TR" sz="2000" dirty="0" smtClean="0"/>
              <a:t>Öğrencilerin </a:t>
            </a:r>
            <a:r>
              <a:rPr lang="tr-TR" sz="2000" dirty="0"/>
              <a:t>arasında bir yaş fark olabilir. Öğrenciler </a:t>
            </a:r>
            <a:r>
              <a:rPr lang="tr-TR" sz="2000" dirty="0" smtClean="0"/>
              <a:t>aynı yetenek </a:t>
            </a:r>
            <a:r>
              <a:rPr lang="tr-TR" sz="2000" dirty="0"/>
              <a:t>seviyesinde olabilir ya da akademik </a:t>
            </a:r>
            <a:r>
              <a:rPr lang="tr-TR" sz="2000" dirty="0" smtClean="0"/>
              <a:t>performansı yüksek </a:t>
            </a:r>
            <a:r>
              <a:rPr lang="tr-TR" sz="2000" dirty="0"/>
              <a:t>öğrenci ile düşük olan bir öğrenci </a:t>
            </a:r>
            <a:r>
              <a:rPr lang="tr-TR" sz="2000" dirty="0" smtClean="0"/>
              <a:t>eşleştirilebilir.</a:t>
            </a:r>
            <a:endParaRPr lang="tr-TR" sz="2000" b="1" dirty="0" smtClean="0"/>
          </a:p>
          <a:p>
            <a:pPr marL="285750" indent="-285750">
              <a:buFont typeface="Wingdings" panose="05000000000000000000" pitchFamily="2" charset="2"/>
              <a:buChar char="ü"/>
            </a:pPr>
            <a:r>
              <a:rPr lang="tr-TR" sz="2000" dirty="0" smtClean="0"/>
              <a:t>Yetenek</a:t>
            </a:r>
            <a:r>
              <a:rPr lang="tr-TR" sz="2000" dirty="0"/>
              <a:t> </a:t>
            </a:r>
            <a:r>
              <a:rPr lang="tr-TR" sz="2000" dirty="0" smtClean="0"/>
              <a:t>seviyesi </a:t>
            </a:r>
            <a:r>
              <a:rPr lang="tr-TR" sz="2000" dirty="0"/>
              <a:t>aynı olan öğrenciler eşleştirildiğinde her iki </a:t>
            </a:r>
            <a:r>
              <a:rPr lang="tr-TR" sz="2000" dirty="0" smtClean="0"/>
              <a:t>öğrencinin de </a:t>
            </a:r>
            <a:r>
              <a:rPr lang="tr-TR" sz="2000" dirty="0"/>
              <a:t>kavram ya da konuyla ilgili bilgisi eşit düzeyde olacaktır. </a:t>
            </a:r>
            <a:r>
              <a:rPr lang="tr-TR" sz="2000" dirty="0" smtClean="0"/>
              <a:t>Bu öğrenciler </a:t>
            </a:r>
            <a:r>
              <a:rPr lang="tr-TR" sz="2000" dirty="0"/>
              <a:t>hem öğretici hem de öğrenen rolünü </a:t>
            </a:r>
            <a:r>
              <a:rPr lang="tr-TR" sz="2000" dirty="0" smtClean="0"/>
              <a:t>üstlenebilirler.</a:t>
            </a:r>
          </a:p>
          <a:p>
            <a:pPr marL="285750" indent="-285750">
              <a:buFont typeface="Wingdings" panose="05000000000000000000" pitchFamily="2" charset="2"/>
              <a:buChar char="ü"/>
            </a:pPr>
            <a:r>
              <a:rPr lang="tr-TR" sz="2000" dirty="0" smtClean="0"/>
              <a:t>Aynı </a:t>
            </a:r>
            <a:r>
              <a:rPr lang="tr-TR" sz="2000" dirty="0"/>
              <a:t>sınıftaki öğrenciler eşleştirilebileceği gibi, farklı </a:t>
            </a:r>
            <a:r>
              <a:rPr lang="tr-TR" sz="2000" dirty="0" smtClean="0"/>
              <a:t>sınıflardaki öğrenciler </a:t>
            </a:r>
            <a:r>
              <a:rPr lang="tr-TR" sz="2000" dirty="0"/>
              <a:t>de eşleştirilebilir.</a:t>
            </a:r>
            <a:endParaRPr lang="tr-TR" sz="2000" b="1" dirty="0" smtClean="0"/>
          </a:p>
        </p:txBody>
      </p:sp>
    </p:spTree>
    <p:extLst>
      <p:ext uri="{BB962C8B-B14F-4D97-AF65-F5344CB8AC3E}">
        <p14:creationId xmlns:p14="http://schemas.microsoft.com/office/powerpoint/2010/main" val="2035158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C8527434-2908-8475-B286-A2FF13021F47}"/>
              </a:ext>
            </a:extLst>
          </p:cNvPr>
          <p:cNvSpPr txBox="1"/>
          <p:nvPr/>
        </p:nvSpPr>
        <p:spPr>
          <a:xfrm>
            <a:off x="3255449" y="598909"/>
            <a:ext cx="4461478"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AKRAN DESTEĞİ (AKRAN ÖĞRETİMİ)</a:t>
            </a:r>
            <a:endParaRPr lang="tr-TR" b="1" dirty="0">
              <a:latin typeface="Times New Roman" panose="02020603050405020304" pitchFamily="18" charset="0"/>
              <a:cs typeface="Times New Roman" panose="02020603050405020304" pitchFamily="18" charset="0"/>
            </a:endParaRPr>
          </a:p>
        </p:txBody>
      </p:sp>
      <p:sp>
        <p:nvSpPr>
          <p:cNvPr id="2" name="Metin kutusu 1"/>
          <p:cNvSpPr txBox="1"/>
          <p:nvPr/>
        </p:nvSpPr>
        <p:spPr>
          <a:xfrm>
            <a:off x="1686560" y="1595120"/>
            <a:ext cx="8219440" cy="4401205"/>
          </a:xfrm>
          <a:prstGeom prst="rect">
            <a:avLst/>
          </a:prstGeom>
          <a:noFill/>
        </p:spPr>
        <p:txBody>
          <a:bodyPr wrap="square" rtlCol="0">
            <a:spAutoFit/>
          </a:bodyPr>
          <a:lstStyle/>
          <a:p>
            <a:r>
              <a:rPr lang="tr-TR" sz="2000" b="1" dirty="0" smtClean="0"/>
              <a:t>Akran Öğretimi Modelleri</a:t>
            </a:r>
          </a:p>
          <a:p>
            <a:endParaRPr lang="tr-TR" sz="2000" b="1" dirty="0"/>
          </a:p>
          <a:p>
            <a:r>
              <a:rPr lang="tr-TR" sz="2000" b="1" dirty="0" smtClean="0"/>
              <a:t>5. </a:t>
            </a:r>
            <a:r>
              <a:rPr lang="tr-TR" sz="2000" b="1" dirty="0"/>
              <a:t>Akran </a:t>
            </a:r>
            <a:r>
              <a:rPr lang="tr-TR" sz="2000" b="1" dirty="0" smtClean="0"/>
              <a:t>Destekli Ö</a:t>
            </a:r>
            <a:r>
              <a:rPr lang="tr-TR" sz="2000" b="1" dirty="0"/>
              <a:t>ğ</a:t>
            </a:r>
            <a:r>
              <a:rPr lang="tr-TR" sz="2000" b="1" dirty="0" smtClean="0"/>
              <a:t>renme </a:t>
            </a:r>
            <a:r>
              <a:rPr lang="tr-TR" sz="2000" b="1" dirty="0"/>
              <a:t>S</a:t>
            </a:r>
            <a:r>
              <a:rPr lang="tr-TR" sz="2000" b="1" dirty="0" smtClean="0"/>
              <a:t>tratejileri </a:t>
            </a:r>
            <a:r>
              <a:rPr lang="tr-TR" sz="2000" b="1" dirty="0"/>
              <a:t>(Peer </a:t>
            </a:r>
            <a:r>
              <a:rPr lang="tr-TR" sz="2000" b="1" dirty="0" err="1"/>
              <a:t>Assisted</a:t>
            </a:r>
            <a:endParaRPr lang="tr-TR" sz="2000" b="1" dirty="0"/>
          </a:p>
          <a:p>
            <a:r>
              <a:rPr lang="tr-TR" sz="2000" b="1" dirty="0"/>
              <a:t>Learning </a:t>
            </a:r>
            <a:r>
              <a:rPr lang="tr-TR" sz="2000" b="1" dirty="0" err="1"/>
              <a:t>Strategies</a:t>
            </a:r>
            <a:r>
              <a:rPr lang="tr-TR" sz="2000" b="1" dirty="0"/>
              <a:t>/PALS</a:t>
            </a:r>
            <a:r>
              <a:rPr lang="tr-TR" sz="2000" b="1" dirty="0" smtClean="0"/>
              <a:t>)</a:t>
            </a:r>
          </a:p>
          <a:p>
            <a:endParaRPr lang="tr-TR" sz="2000" b="1" dirty="0"/>
          </a:p>
          <a:p>
            <a:pPr marL="285750" indent="-285750">
              <a:buFont typeface="Wingdings" panose="05000000000000000000" pitchFamily="2" charset="2"/>
              <a:buChar char="ü"/>
            </a:pPr>
            <a:r>
              <a:rPr lang="tr-TR" sz="2000" dirty="0"/>
              <a:t>Bu modelde aynı yetenek seviyesindeki öğrenciler </a:t>
            </a:r>
            <a:r>
              <a:rPr lang="tr-TR" sz="2000" dirty="0" smtClean="0"/>
              <a:t>eşleştirilir.</a:t>
            </a:r>
          </a:p>
          <a:p>
            <a:pPr marL="285750" indent="-285750">
              <a:buFont typeface="Wingdings" panose="05000000000000000000" pitchFamily="2" charset="2"/>
              <a:buChar char="ü"/>
            </a:pPr>
            <a:r>
              <a:rPr lang="tr-TR" sz="2000" dirty="0" smtClean="0"/>
              <a:t>Öğrenciler </a:t>
            </a:r>
            <a:r>
              <a:rPr lang="tr-TR" sz="2000" dirty="0"/>
              <a:t>öğretici ve öğrenen rollerini öğrenme </a:t>
            </a:r>
            <a:r>
              <a:rPr lang="tr-TR" sz="2000" dirty="0" smtClean="0"/>
              <a:t>ihtiyaçları doğrultusunda </a:t>
            </a:r>
            <a:r>
              <a:rPr lang="tr-TR" sz="2000" dirty="0"/>
              <a:t>değiştirirler. Örneğin öğrencilerden biri </a:t>
            </a:r>
            <a:r>
              <a:rPr lang="tr-TR" sz="2000" dirty="0" smtClean="0"/>
              <a:t>fen bilimleri </a:t>
            </a:r>
            <a:r>
              <a:rPr lang="tr-TR" sz="2000" dirty="0"/>
              <a:t>ile ilgili bir konuda öğretici rolünü üstlenirken, </a:t>
            </a:r>
            <a:r>
              <a:rPr lang="tr-TR" sz="2000" dirty="0" smtClean="0"/>
              <a:t>diğer öğrenci </a:t>
            </a:r>
            <a:r>
              <a:rPr lang="tr-TR" sz="2000" dirty="0"/>
              <a:t>matematikle ilgili bir konuda öğretici rolünü </a:t>
            </a:r>
            <a:r>
              <a:rPr lang="tr-TR" sz="2000" dirty="0" smtClean="0"/>
              <a:t>üstlenebilir</a:t>
            </a:r>
          </a:p>
          <a:p>
            <a:pPr marL="285750" indent="-285750">
              <a:buFont typeface="Wingdings" panose="05000000000000000000" pitchFamily="2" charset="2"/>
              <a:buChar char="ü"/>
            </a:pPr>
            <a:r>
              <a:rPr lang="tr-TR" sz="2000" dirty="0"/>
              <a:t>Bu stratejide gruplar esnektir, disiplin alanına ve konuya </a:t>
            </a:r>
            <a:r>
              <a:rPr lang="tr-TR" sz="2000" dirty="0" smtClean="0"/>
              <a:t>bağlı olarak değişebilir.</a:t>
            </a:r>
          </a:p>
          <a:p>
            <a:pPr marL="285750" indent="-285750">
              <a:buFont typeface="Wingdings" panose="05000000000000000000" pitchFamily="2" charset="2"/>
              <a:buChar char="ü"/>
            </a:pPr>
            <a:r>
              <a:rPr lang="tr-TR" sz="2000" dirty="0" smtClean="0"/>
              <a:t>Tüm </a:t>
            </a:r>
            <a:r>
              <a:rPr lang="tr-TR" sz="2000" dirty="0"/>
              <a:t>öğrenciler, farklı zamanlarda ve </a:t>
            </a:r>
            <a:r>
              <a:rPr lang="tr-TR" sz="2000" dirty="0" smtClean="0"/>
              <a:t>farklı görevlerde </a:t>
            </a:r>
            <a:r>
              <a:rPr lang="tr-TR" sz="2000" dirty="0"/>
              <a:t>hem öğretici hem de öğrenen olma fırsatı yakalar.</a:t>
            </a:r>
            <a:endParaRPr lang="tr-TR" sz="2000" b="1" dirty="0" smtClean="0"/>
          </a:p>
        </p:txBody>
      </p:sp>
    </p:spTree>
    <p:extLst>
      <p:ext uri="{BB962C8B-B14F-4D97-AF65-F5344CB8AC3E}">
        <p14:creationId xmlns:p14="http://schemas.microsoft.com/office/powerpoint/2010/main" val="916494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2013 - 2022 Teması">
  <a:themeElements>
    <a:clrScheme name="Office 2013 - 2022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4288</TotalTime>
  <Words>1401</Words>
  <Application>Microsoft Office PowerPoint</Application>
  <PresentationFormat>Özel</PresentationFormat>
  <Paragraphs>277</Paragraphs>
  <Slides>23</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23</vt:i4>
      </vt:variant>
    </vt:vector>
  </HeadingPairs>
  <TitlesOfParts>
    <vt:vector size="31" baseType="lpstr">
      <vt:lpstr>Arial</vt:lpstr>
      <vt:lpstr>Calibri</vt:lpstr>
      <vt:lpstr>Calibri Light</vt:lpstr>
      <vt:lpstr>Times New Roman</vt:lpstr>
      <vt:lpstr>Wingdings</vt:lpstr>
      <vt:lpstr>1_Özel Tasarım</vt:lpstr>
      <vt:lpstr>Özel Tasarım</vt:lpstr>
      <vt:lpstr>Office 2013 - 2022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SERCAN ALBAYRAK</dc:creator>
  <cp:lastModifiedBy>Gülden Karadağ</cp:lastModifiedBy>
  <cp:revision>434</cp:revision>
  <cp:lastPrinted>2023-08-01T15:43:42Z</cp:lastPrinted>
  <dcterms:created xsi:type="dcterms:W3CDTF">2023-06-22T09:30:24Z</dcterms:created>
  <dcterms:modified xsi:type="dcterms:W3CDTF">2025-09-05T17:13:49Z</dcterms:modified>
</cp:coreProperties>
</file>