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 id="2147483674" r:id="rId2"/>
    <p:sldMasterId id="2147483699" r:id="rId3"/>
  </p:sldMasterIdLst>
  <p:notesMasterIdLst>
    <p:notesMasterId r:id="rId27"/>
  </p:notesMasterIdLst>
  <p:sldIdLst>
    <p:sldId id="329" r:id="rId4"/>
    <p:sldId id="356" r:id="rId5"/>
    <p:sldId id="387" r:id="rId6"/>
    <p:sldId id="388" r:id="rId7"/>
    <p:sldId id="390" r:id="rId8"/>
    <p:sldId id="389" r:id="rId9"/>
    <p:sldId id="395" r:id="rId10"/>
    <p:sldId id="391" r:id="rId11"/>
    <p:sldId id="392" r:id="rId12"/>
    <p:sldId id="393" r:id="rId13"/>
    <p:sldId id="394" r:id="rId14"/>
    <p:sldId id="396" r:id="rId15"/>
    <p:sldId id="397" r:id="rId16"/>
    <p:sldId id="398" r:id="rId17"/>
    <p:sldId id="399" r:id="rId18"/>
    <p:sldId id="405" r:id="rId19"/>
    <p:sldId id="406" r:id="rId20"/>
    <p:sldId id="404" r:id="rId21"/>
    <p:sldId id="400" r:id="rId22"/>
    <p:sldId id="401" r:id="rId23"/>
    <p:sldId id="402" r:id="rId24"/>
    <p:sldId id="403" r:id="rId25"/>
    <p:sldId id="386" r:id="rId26"/>
  </p:sldIdLst>
  <p:sldSz cx="10691813" cy="7559675"/>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tafa YAYLAK" initials="MY" lastIdx="2" clrIdx="0">
    <p:extLst>
      <p:ext uri="{19B8F6BF-5375-455C-9EA6-DF929625EA0E}">
        <p15:presenceInfo xmlns:p15="http://schemas.microsoft.com/office/powerpoint/2012/main" userId="S-1-5-21-606747145-725345543-1801674531-65650" providerId="AD"/>
      </p:ext>
    </p:extLst>
  </p:cmAuthor>
  <p:cmAuthor id="2" name="Ayhan OZTURK01" initials="AO" lastIdx="4" clrIdx="1">
    <p:extLst>
      <p:ext uri="{19B8F6BF-5375-455C-9EA6-DF929625EA0E}">
        <p15:presenceInfo xmlns:p15="http://schemas.microsoft.com/office/powerpoint/2012/main" userId="S-1-5-21-606747145-725345543-1801674531-55353" providerId="AD"/>
      </p:ext>
    </p:extLst>
  </p:cmAuthor>
  <p:cmAuthor id="4" name="Yazar" initials="A" lastIdx="666"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91C"/>
    <a:srgbClr val="FBDEE0"/>
    <a:srgbClr val="F2E7DD"/>
    <a:srgbClr val="E8DCD0"/>
    <a:srgbClr val="FFFBF8"/>
    <a:srgbClr val="800000"/>
    <a:srgbClr val="D9C6BA"/>
    <a:srgbClr val="E1CDCC"/>
    <a:srgbClr val="DC8E77"/>
    <a:srgbClr val="A37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FABFCF23-3B69-468F-B69F-88F6DE6A72F2}" styleName="Orta Stil 1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7446" autoAdjust="0"/>
  </p:normalViewPr>
  <p:slideViewPr>
    <p:cSldViewPr snapToGrid="0">
      <p:cViewPr varScale="1">
        <p:scale>
          <a:sx n="93" d="100"/>
          <a:sy n="93" d="100"/>
        </p:scale>
        <p:origin x="750" y="114"/>
      </p:cViewPr>
      <p:guideLst>
        <p:guide orient="horz" pos="2381"/>
        <p:guide pos="3368"/>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09" d="100"/>
          <a:sy n="109" d="100"/>
        </p:scale>
        <p:origin x="5232" y="12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45660" cy="498056"/>
          </a:xfrm>
          <a:prstGeom prst="rect">
            <a:avLst/>
          </a:prstGeom>
        </p:spPr>
        <p:txBody>
          <a:bodyPr vert="horz" lIns="91457" tIns="45730" rIns="91457" bIns="45730" rtlCol="0"/>
          <a:lstStyle>
            <a:lvl1pPr algn="l">
              <a:defRPr sz="1200"/>
            </a:lvl1pPr>
          </a:lstStyle>
          <a:p>
            <a:endParaRPr lang="tr-TR"/>
          </a:p>
        </p:txBody>
      </p:sp>
      <p:sp>
        <p:nvSpPr>
          <p:cNvPr id="3" name="Veri Yer Tutucusu 2"/>
          <p:cNvSpPr>
            <a:spLocks noGrp="1"/>
          </p:cNvSpPr>
          <p:nvPr>
            <p:ph type="dt" idx="1"/>
          </p:nvPr>
        </p:nvSpPr>
        <p:spPr>
          <a:xfrm>
            <a:off x="3850442" y="0"/>
            <a:ext cx="2945660" cy="498056"/>
          </a:xfrm>
          <a:prstGeom prst="rect">
            <a:avLst/>
          </a:prstGeom>
        </p:spPr>
        <p:txBody>
          <a:bodyPr vert="horz" lIns="91457" tIns="45730" rIns="91457" bIns="45730" rtlCol="0"/>
          <a:lstStyle>
            <a:lvl1pPr algn="r">
              <a:defRPr sz="1200"/>
            </a:lvl1pPr>
          </a:lstStyle>
          <a:p>
            <a:fld id="{690CC178-33A6-4230-9F3E-5AA43948B8A2}" type="datetimeFigureOut">
              <a:rPr lang="tr-TR" smtClean="0"/>
              <a:t>11.09.2025</a:t>
            </a:fld>
            <a:endParaRPr lang="tr-TR"/>
          </a:p>
        </p:txBody>
      </p:sp>
      <p:sp>
        <p:nvSpPr>
          <p:cNvPr id="4" name="Slayt Resmi Yer Tutucusu 3"/>
          <p:cNvSpPr>
            <a:spLocks noGrp="1" noRot="1" noChangeAspect="1"/>
          </p:cNvSpPr>
          <p:nvPr>
            <p:ph type="sldImg" idx="2"/>
          </p:nvPr>
        </p:nvSpPr>
        <p:spPr>
          <a:xfrm>
            <a:off x="1028700" y="1239838"/>
            <a:ext cx="4740275" cy="3351212"/>
          </a:xfrm>
          <a:prstGeom prst="rect">
            <a:avLst/>
          </a:prstGeom>
          <a:noFill/>
          <a:ln w="12700">
            <a:solidFill>
              <a:prstClr val="black"/>
            </a:solidFill>
          </a:ln>
        </p:spPr>
        <p:txBody>
          <a:bodyPr vert="horz" lIns="91457" tIns="45730" rIns="91457" bIns="45730" rtlCol="0" anchor="ctr"/>
          <a:lstStyle/>
          <a:p>
            <a:endParaRPr lang="tr-TR"/>
          </a:p>
        </p:txBody>
      </p:sp>
      <p:sp>
        <p:nvSpPr>
          <p:cNvPr id="5" name="Not Yer Tutucusu 4"/>
          <p:cNvSpPr>
            <a:spLocks noGrp="1"/>
          </p:cNvSpPr>
          <p:nvPr>
            <p:ph type="body" sz="quarter" idx="3"/>
          </p:nvPr>
        </p:nvSpPr>
        <p:spPr>
          <a:xfrm>
            <a:off x="679768" y="4777195"/>
            <a:ext cx="5438140" cy="3908613"/>
          </a:xfrm>
          <a:prstGeom prst="rect">
            <a:avLst/>
          </a:prstGeom>
        </p:spPr>
        <p:txBody>
          <a:bodyPr vert="horz" lIns="91457" tIns="45730" rIns="91457" bIns="4573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9428586"/>
            <a:ext cx="2945660" cy="498055"/>
          </a:xfrm>
          <a:prstGeom prst="rect">
            <a:avLst/>
          </a:prstGeom>
        </p:spPr>
        <p:txBody>
          <a:bodyPr vert="horz" lIns="91457" tIns="45730" rIns="91457" bIns="4573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2" y="9428586"/>
            <a:ext cx="2945660" cy="498055"/>
          </a:xfrm>
          <a:prstGeom prst="rect">
            <a:avLst/>
          </a:prstGeom>
        </p:spPr>
        <p:txBody>
          <a:bodyPr vert="horz" lIns="91457" tIns="45730" rIns="91457" bIns="45730" rtlCol="0" anchor="b"/>
          <a:lstStyle>
            <a:lvl1pPr algn="r">
              <a:defRPr sz="1200"/>
            </a:lvl1pPr>
          </a:lstStyle>
          <a:p>
            <a:fld id="{9B442DCC-CFEC-4D5E-85AF-B5136678DC19}" type="slidenum">
              <a:rPr lang="tr-TR" smtClean="0"/>
              <a:t>‹#›</a:t>
            </a:fld>
            <a:endParaRPr lang="tr-TR"/>
          </a:p>
        </p:txBody>
      </p:sp>
    </p:spTree>
    <p:extLst>
      <p:ext uri="{BB962C8B-B14F-4D97-AF65-F5344CB8AC3E}">
        <p14:creationId xmlns:p14="http://schemas.microsoft.com/office/powerpoint/2010/main" val="416890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336477" y="1237197"/>
            <a:ext cx="8018860" cy="2631887"/>
          </a:xfrm>
        </p:spPr>
        <p:txBody>
          <a:bodyPr anchor="b"/>
          <a:lstStyle>
            <a:lvl1pPr algn="ctr">
              <a:defRPr sz="5262"/>
            </a:lvl1pPr>
          </a:lstStyle>
          <a:p>
            <a:r>
              <a:rPr lang="tr-TR"/>
              <a:t>Asıl başlık stili için tıklatın</a:t>
            </a:r>
          </a:p>
        </p:txBody>
      </p:sp>
      <p:sp>
        <p:nvSpPr>
          <p:cNvPr id="3" name="Alt Başlık 2"/>
          <p:cNvSpPr>
            <a:spLocks noGrp="1"/>
          </p:cNvSpPr>
          <p:nvPr>
            <p:ph type="subTitle" idx="1"/>
          </p:nvPr>
        </p:nvSpPr>
        <p:spPr>
          <a:xfrm>
            <a:off x="1336477" y="3970581"/>
            <a:ext cx="8018860" cy="1825171"/>
          </a:xfrm>
        </p:spPr>
        <p:txBody>
          <a:bodyPr/>
          <a:lstStyle>
            <a:lvl1pPr marL="0" indent="0" algn="ctr">
              <a:buNone/>
              <a:defRPr sz="2105"/>
            </a:lvl1pPr>
            <a:lvl2pPr marL="400957" indent="0" algn="ctr">
              <a:buNone/>
              <a:defRPr sz="1754"/>
            </a:lvl2pPr>
            <a:lvl3pPr marL="801915" indent="0" algn="ctr">
              <a:buNone/>
              <a:defRPr sz="1579"/>
            </a:lvl3pPr>
            <a:lvl4pPr marL="1202871" indent="0" algn="ctr">
              <a:buNone/>
              <a:defRPr sz="1403"/>
            </a:lvl4pPr>
            <a:lvl5pPr marL="1603828" indent="0" algn="ctr">
              <a:buNone/>
              <a:defRPr sz="1403"/>
            </a:lvl5pPr>
            <a:lvl6pPr marL="2004785" indent="0" algn="ctr">
              <a:buNone/>
              <a:defRPr sz="1403"/>
            </a:lvl6pPr>
            <a:lvl7pPr marL="2405743" indent="0" algn="ctr">
              <a:buNone/>
              <a:defRPr sz="1403"/>
            </a:lvl7pPr>
            <a:lvl8pPr marL="2806699" indent="0" algn="ctr">
              <a:buNone/>
              <a:defRPr sz="1403"/>
            </a:lvl8pPr>
            <a:lvl9pPr marL="3207656" indent="0" algn="ctr">
              <a:buNone/>
              <a:defRPr sz="1403"/>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FAFB5D21-3894-4AD5-99E4-9533216B8D4E}" type="datetimeFigureOut">
              <a:rPr lang="tr-TR" smtClean="0"/>
              <a:t>11.09.2025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267240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11.09.2025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438292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651330" y="402484"/>
            <a:ext cx="2305422" cy="64064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735063" y="402484"/>
            <a:ext cx="6782619" cy="64064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11.09.2025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598696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336477" y="1237197"/>
            <a:ext cx="8018860" cy="2631887"/>
          </a:xfrm>
        </p:spPr>
        <p:txBody>
          <a:bodyPr anchor="b"/>
          <a:lstStyle>
            <a:lvl1pPr algn="ctr">
              <a:defRPr sz="5262"/>
            </a:lvl1pPr>
          </a:lstStyle>
          <a:p>
            <a:r>
              <a:rPr lang="tr-TR"/>
              <a:t>Asıl başlık stili için tıklatın</a:t>
            </a:r>
          </a:p>
        </p:txBody>
      </p:sp>
      <p:sp>
        <p:nvSpPr>
          <p:cNvPr id="3" name="Alt Başlık 2"/>
          <p:cNvSpPr>
            <a:spLocks noGrp="1"/>
          </p:cNvSpPr>
          <p:nvPr>
            <p:ph type="subTitle" idx="1"/>
          </p:nvPr>
        </p:nvSpPr>
        <p:spPr>
          <a:xfrm>
            <a:off x="1336477" y="3970581"/>
            <a:ext cx="8018860" cy="1825171"/>
          </a:xfrm>
        </p:spPr>
        <p:txBody>
          <a:bodyPr/>
          <a:lstStyle>
            <a:lvl1pPr marL="0" indent="0" algn="ctr">
              <a:buNone/>
              <a:defRPr sz="2105"/>
            </a:lvl1pPr>
            <a:lvl2pPr marL="400957" indent="0" algn="ctr">
              <a:buNone/>
              <a:defRPr sz="1754"/>
            </a:lvl2pPr>
            <a:lvl3pPr marL="801915" indent="0" algn="ctr">
              <a:buNone/>
              <a:defRPr sz="1579"/>
            </a:lvl3pPr>
            <a:lvl4pPr marL="1202871" indent="0" algn="ctr">
              <a:buNone/>
              <a:defRPr sz="1403"/>
            </a:lvl4pPr>
            <a:lvl5pPr marL="1603828" indent="0" algn="ctr">
              <a:buNone/>
              <a:defRPr sz="1403"/>
            </a:lvl5pPr>
            <a:lvl6pPr marL="2004785" indent="0" algn="ctr">
              <a:buNone/>
              <a:defRPr sz="1403"/>
            </a:lvl6pPr>
            <a:lvl7pPr marL="2405743" indent="0" algn="ctr">
              <a:buNone/>
              <a:defRPr sz="1403"/>
            </a:lvl7pPr>
            <a:lvl8pPr marL="2806699" indent="0" algn="ctr">
              <a:buNone/>
              <a:defRPr sz="1403"/>
            </a:lvl8pPr>
            <a:lvl9pPr marL="3207656" indent="0" algn="ctr">
              <a:buNone/>
              <a:defRPr sz="1403"/>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58EE09D-089E-468A-B62D-3CCEDF17FE8F}" type="datetimeFigureOut">
              <a:rPr lang="tr-TR" smtClean="0"/>
              <a:t>11.09.2025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1187778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11.09.2025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649537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729494" y="1884672"/>
            <a:ext cx="9221689" cy="3144614"/>
          </a:xfrm>
        </p:spPr>
        <p:txBody>
          <a:bodyPr anchor="b"/>
          <a:lstStyle>
            <a:lvl1pPr>
              <a:defRPr sz="5262"/>
            </a:lvl1pPr>
          </a:lstStyle>
          <a:p>
            <a:r>
              <a:rPr lang="tr-TR"/>
              <a:t>Asıl başlık stili için tıklatın</a:t>
            </a:r>
          </a:p>
        </p:txBody>
      </p:sp>
      <p:sp>
        <p:nvSpPr>
          <p:cNvPr id="3" name="Metin Yer Tutucusu 2"/>
          <p:cNvSpPr>
            <a:spLocks noGrp="1"/>
          </p:cNvSpPr>
          <p:nvPr>
            <p:ph type="body" idx="1"/>
          </p:nvPr>
        </p:nvSpPr>
        <p:spPr>
          <a:xfrm>
            <a:off x="729494" y="5059037"/>
            <a:ext cx="9221689" cy="1653678"/>
          </a:xfrm>
        </p:spPr>
        <p:txBody>
          <a:bodyPr/>
          <a:lstStyle>
            <a:lvl1pPr marL="0" indent="0">
              <a:buNone/>
              <a:defRPr sz="2105">
                <a:solidFill>
                  <a:schemeClr val="tx1">
                    <a:tint val="75000"/>
                  </a:schemeClr>
                </a:solidFill>
              </a:defRPr>
            </a:lvl1pPr>
            <a:lvl2pPr marL="400957" indent="0">
              <a:buNone/>
              <a:defRPr sz="1754">
                <a:solidFill>
                  <a:schemeClr val="tx1">
                    <a:tint val="75000"/>
                  </a:schemeClr>
                </a:solidFill>
              </a:defRPr>
            </a:lvl2pPr>
            <a:lvl3pPr marL="801915" indent="0">
              <a:buNone/>
              <a:defRPr sz="1579">
                <a:solidFill>
                  <a:schemeClr val="tx1">
                    <a:tint val="75000"/>
                  </a:schemeClr>
                </a:solidFill>
              </a:defRPr>
            </a:lvl3pPr>
            <a:lvl4pPr marL="1202871" indent="0">
              <a:buNone/>
              <a:defRPr sz="1403">
                <a:solidFill>
                  <a:schemeClr val="tx1">
                    <a:tint val="75000"/>
                  </a:schemeClr>
                </a:solidFill>
              </a:defRPr>
            </a:lvl4pPr>
            <a:lvl5pPr marL="1603828" indent="0">
              <a:buNone/>
              <a:defRPr sz="1403">
                <a:solidFill>
                  <a:schemeClr val="tx1">
                    <a:tint val="75000"/>
                  </a:schemeClr>
                </a:solidFill>
              </a:defRPr>
            </a:lvl5pPr>
            <a:lvl6pPr marL="2004785" indent="0">
              <a:buNone/>
              <a:defRPr sz="1403">
                <a:solidFill>
                  <a:schemeClr val="tx1">
                    <a:tint val="75000"/>
                  </a:schemeClr>
                </a:solidFill>
              </a:defRPr>
            </a:lvl6pPr>
            <a:lvl7pPr marL="2405743" indent="0">
              <a:buNone/>
              <a:defRPr sz="1403">
                <a:solidFill>
                  <a:schemeClr val="tx1">
                    <a:tint val="75000"/>
                  </a:schemeClr>
                </a:solidFill>
              </a:defRPr>
            </a:lvl7pPr>
            <a:lvl8pPr marL="2806699" indent="0">
              <a:buNone/>
              <a:defRPr sz="1403">
                <a:solidFill>
                  <a:schemeClr val="tx1">
                    <a:tint val="75000"/>
                  </a:schemeClr>
                </a:solidFill>
              </a:defRPr>
            </a:lvl8pPr>
            <a:lvl9pPr marL="3207656" indent="0">
              <a:buNone/>
              <a:defRPr sz="1403">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58EE09D-089E-468A-B62D-3CCEDF17FE8F}" type="datetimeFigureOut">
              <a:rPr lang="tr-TR" smtClean="0"/>
              <a:t>11.09.2025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958514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735064"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412732"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58EE09D-089E-468A-B62D-3CCEDF17FE8F}" type="datetimeFigureOut">
              <a:rPr lang="tr-TR" smtClean="0"/>
              <a:t>11.09.2025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567769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736455" y="402485"/>
            <a:ext cx="9221689" cy="1461188"/>
          </a:xfrm>
        </p:spPr>
        <p:txBody>
          <a:bodyPr/>
          <a:lstStyle/>
          <a:p>
            <a:r>
              <a:rPr lang="tr-TR"/>
              <a:t>Asıl başlık stili için tıklatın</a:t>
            </a:r>
          </a:p>
        </p:txBody>
      </p:sp>
      <p:sp>
        <p:nvSpPr>
          <p:cNvPr id="3" name="Metin Yer Tutucusu 2"/>
          <p:cNvSpPr>
            <a:spLocks noGrp="1"/>
          </p:cNvSpPr>
          <p:nvPr>
            <p:ph type="body" idx="1"/>
          </p:nvPr>
        </p:nvSpPr>
        <p:spPr>
          <a:xfrm>
            <a:off x="736456" y="1853171"/>
            <a:ext cx="4523138"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4" name="İçerik Yer Tutucusu 3"/>
          <p:cNvSpPr>
            <a:spLocks noGrp="1"/>
          </p:cNvSpPr>
          <p:nvPr>
            <p:ph sz="half" idx="2"/>
          </p:nvPr>
        </p:nvSpPr>
        <p:spPr>
          <a:xfrm>
            <a:off x="736456" y="2761381"/>
            <a:ext cx="4523138"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5412731" y="1853171"/>
            <a:ext cx="4545413"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6" name="İçerik Yer Tutucusu 5"/>
          <p:cNvSpPr>
            <a:spLocks noGrp="1"/>
          </p:cNvSpPr>
          <p:nvPr>
            <p:ph sz="quarter" idx="4"/>
          </p:nvPr>
        </p:nvSpPr>
        <p:spPr>
          <a:xfrm>
            <a:off x="5412731" y="2761381"/>
            <a:ext cx="4545413"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58EE09D-089E-468A-B62D-3CCEDF17FE8F}" type="datetimeFigureOut">
              <a:rPr lang="tr-TR" smtClean="0"/>
              <a:t>11.09.2025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64658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58EE09D-089E-468A-B62D-3CCEDF17FE8F}" type="datetimeFigureOut">
              <a:rPr lang="tr-TR" smtClean="0"/>
              <a:t>11.09.2025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534545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58EE09D-089E-468A-B62D-3CCEDF17FE8F}" type="datetimeFigureOut">
              <a:rPr lang="tr-TR" smtClean="0"/>
              <a:t>11.09.2025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611770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İçerik Yer Tutucusu 2"/>
          <p:cNvSpPr>
            <a:spLocks noGrp="1"/>
          </p:cNvSpPr>
          <p:nvPr>
            <p:ph idx="1"/>
          </p:nvPr>
        </p:nvSpPr>
        <p:spPr>
          <a:xfrm>
            <a:off x="4545413" y="1088457"/>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A58EE09D-089E-468A-B62D-3CCEDF17FE8F}" type="datetimeFigureOut">
              <a:rPr lang="tr-TR" smtClean="0"/>
              <a:t>11.09.2025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1011835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FAFB5D21-3894-4AD5-99E4-9533216B8D4E}" type="datetimeFigureOut">
              <a:rPr lang="tr-TR" smtClean="0"/>
              <a:t>11.09.2025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1075665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Resim Yer Tutucusu 2"/>
          <p:cNvSpPr>
            <a:spLocks noGrp="1"/>
          </p:cNvSpPr>
          <p:nvPr>
            <p:ph type="pic" idx="1"/>
          </p:nvPr>
        </p:nvSpPr>
        <p:spPr>
          <a:xfrm>
            <a:off x="4545413" y="1088457"/>
            <a:ext cx="5412730" cy="5372269"/>
          </a:xfrm>
        </p:spPr>
        <p:txBody>
          <a:bodyPr/>
          <a:lstStyle>
            <a:lvl1pPr marL="0" indent="0">
              <a:buNone/>
              <a:defRPr sz="2806"/>
            </a:lvl1pPr>
            <a:lvl2pPr marL="400957" indent="0">
              <a:buNone/>
              <a:defRPr sz="2456"/>
            </a:lvl2pPr>
            <a:lvl3pPr marL="801915" indent="0">
              <a:buNone/>
              <a:defRPr sz="2105"/>
            </a:lvl3pPr>
            <a:lvl4pPr marL="1202871" indent="0">
              <a:buNone/>
              <a:defRPr sz="1754"/>
            </a:lvl4pPr>
            <a:lvl5pPr marL="1603828" indent="0">
              <a:buNone/>
              <a:defRPr sz="1754"/>
            </a:lvl5pPr>
            <a:lvl6pPr marL="2004785" indent="0">
              <a:buNone/>
              <a:defRPr sz="1754"/>
            </a:lvl6pPr>
            <a:lvl7pPr marL="2405743" indent="0">
              <a:buNone/>
              <a:defRPr sz="1754"/>
            </a:lvl7pPr>
            <a:lvl8pPr marL="2806699" indent="0">
              <a:buNone/>
              <a:defRPr sz="1754"/>
            </a:lvl8pPr>
            <a:lvl9pPr marL="3207656" indent="0">
              <a:buNone/>
              <a:defRPr sz="1754"/>
            </a:lvl9pPr>
          </a:lstStyle>
          <a:p>
            <a:endParaRPr lang="tr-T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A58EE09D-089E-468A-B62D-3CCEDF17FE8F}" type="datetimeFigureOut">
              <a:rPr lang="tr-TR" smtClean="0"/>
              <a:t>11.09.2025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3212029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11.09.2025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27499150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651330" y="402484"/>
            <a:ext cx="2305422" cy="640647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735063" y="402484"/>
            <a:ext cx="6782619" cy="6406475"/>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58EE09D-089E-468A-B62D-3CCEDF17FE8F}" type="datetimeFigureOut">
              <a:rPr lang="tr-TR" smtClean="0"/>
              <a:t>11.09.2025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475D864-266E-434F-93FA-5333E71C1C85}" type="slidenum">
              <a:rPr lang="tr-TR" smtClean="0"/>
              <a:t>‹#›</a:t>
            </a:fld>
            <a:endParaRPr lang="tr-TR"/>
          </a:p>
        </p:txBody>
      </p:sp>
    </p:spTree>
    <p:extLst>
      <p:ext uri="{BB962C8B-B14F-4D97-AF65-F5344CB8AC3E}">
        <p14:creationId xmlns:p14="http://schemas.microsoft.com/office/powerpoint/2010/main" val="40316825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tr-TR"/>
              <a:t>Asıl başlık stilini düzenlemek için tıklayın</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8C79877-88CB-424D-BB23-D8B0BAE46A27}" type="datetime1">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811963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DD97E54E-4561-4C6F-B009-096C1A1C2C55}" type="datetime1">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5357793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tr-TR"/>
              <a:t>Asıl başlık stilini düzenlemek için tıklayın</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98C5BA52-3AC8-43A7-93B3-75633840D4F1}" type="datetime1">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3053938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FAFE6A8-4621-4964-9419-232F4F035F7B}" type="datetime1">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2089930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4" name="Content Placeholder 3"/>
          <p:cNvSpPr>
            <a:spLocks noGrp="1"/>
          </p:cNvSpPr>
          <p:nvPr>
            <p:ph sz="half" idx="2"/>
          </p:nvPr>
        </p:nvSpPr>
        <p:spPr>
          <a:xfrm>
            <a:off x="736456" y="2761381"/>
            <a:ext cx="4523137"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tr-TR"/>
              <a:t>Asıl metin stillerini düzenlemek için tıklayın</a:t>
            </a:r>
          </a:p>
        </p:txBody>
      </p:sp>
      <p:sp>
        <p:nvSpPr>
          <p:cNvPr id="6" name="Content Placeholder 5"/>
          <p:cNvSpPr>
            <a:spLocks noGrp="1"/>
          </p:cNvSpPr>
          <p:nvPr>
            <p:ph sz="quarter" idx="4"/>
          </p:nvPr>
        </p:nvSpPr>
        <p:spPr>
          <a:xfrm>
            <a:off x="5412731" y="2761381"/>
            <a:ext cx="4545413" cy="40615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0BA140B8-1B89-4711-B5E5-530DCF68A757}" type="datetime1">
              <a:rPr lang="tr-TR" smtClean="0"/>
              <a:t>11.09.2025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529847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D964A286-1FB3-4697-B1D2-982B86BC169C}" type="datetime1">
              <a:rPr lang="tr-TR" smtClean="0"/>
              <a:t>11.09.2025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952992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036D5-713E-449D-8929-65575B6F3768}" type="datetime1">
              <a:rPr lang="tr-TR" smtClean="0"/>
              <a:t>11.09.2025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106880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729494" y="1884672"/>
            <a:ext cx="9221689" cy="3144614"/>
          </a:xfrm>
        </p:spPr>
        <p:txBody>
          <a:bodyPr anchor="b"/>
          <a:lstStyle>
            <a:lvl1pPr>
              <a:defRPr sz="5262"/>
            </a:lvl1pPr>
          </a:lstStyle>
          <a:p>
            <a:r>
              <a:rPr lang="tr-TR"/>
              <a:t>Asıl başlık stili için tıklatın</a:t>
            </a:r>
          </a:p>
        </p:txBody>
      </p:sp>
      <p:sp>
        <p:nvSpPr>
          <p:cNvPr id="3" name="Metin Yer Tutucusu 2"/>
          <p:cNvSpPr>
            <a:spLocks noGrp="1"/>
          </p:cNvSpPr>
          <p:nvPr>
            <p:ph type="body" idx="1"/>
          </p:nvPr>
        </p:nvSpPr>
        <p:spPr>
          <a:xfrm>
            <a:off x="729494" y="5059037"/>
            <a:ext cx="9221689" cy="1653678"/>
          </a:xfrm>
        </p:spPr>
        <p:txBody>
          <a:bodyPr/>
          <a:lstStyle>
            <a:lvl1pPr marL="0" indent="0">
              <a:buNone/>
              <a:defRPr sz="2105">
                <a:solidFill>
                  <a:schemeClr val="tx1">
                    <a:tint val="75000"/>
                  </a:schemeClr>
                </a:solidFill>
              </a:defRPr>
            </a:lvl1pPr>
            <a:lvl2pPr marL="400957" indent="0">
              <a:buNone/>
              <a:defRPr sz="1754">
                <a:solidFill>
                  <a:schemeClr val="tx1">
                    <a:tint val="75000"/>
                  </a:schemeClr>
                </a:solidFill>
              </a:defRPr>
            </a:lvl2pPr>
            <a:lvl3pPr marL="801915" indent="0">
              <a:buNone/>
              <a:defRPr sz="1579">
                <a:solidFill>
                  <a:schemeClr val="tx1">
                    <a:tint val="75000"/>
                  </a:schemeClr>
                </a:solidFill>
              </a:defRPr>
            </a:lvl3pPr>
            <a:lvl4pPr marL="1202871" indent="0">
              <a:buNone/>
              <a:defRPr sz="1403">
                <a:solidFill>
                  <a:schemeClr val="tx1">
                    <a:tint val="75000"/>
                  </a:schemeClr>
                </a:solidFill>
              </a:defRPr>
            </a:lvl4pPr>
            <a:lvl5pPr marL="1603828" indent="0">
              <a:buNone/>
              <a:defRPr sz="1403">
                <a:solidFill>
                  <a:schemeClr val="tx1">
                    <a:tint val="75000"/>
                  </a:schemeClr>
                </a:solidFill>
              </a:defRPr>
            </a:lvl5pPr>
            <a:lvl6pPr marL="2004785" indent="0">
              <a:buNone/>
              <a:defRPr sz="1403">
                <a:solidFill>
                  <a:schemeClr val="tx1">
                    <a:tint val="75000"/>
                  </a:schemeClr>
                </a:solidFill>
              </a:defRPr>
            </a:lvl6pPr>
            <a:lvl7pPr marL="2405743" indent="0">
              <a:buNone/>
              <a:defRPr sz="1403">
                <a:solidFill>
                  <a:schemeClr val="tx1">
                    <a:tint val="75000"/>
                  </a:schemeClr>
                </a:solidFill>
              </a:defRPr>
            </a:lvl7pPr>
            <a:lvl8pPr marL="2806699" indent="0">
              <a:buNone/>
              <a:defRPr sz="1403">
                <a:solidFill>
                  <a:schemeClr val="tx1">
                    <a:tint val="75000"/>
                  </a:schemeClr>
                </a:solidFill>
              </a:defRPr>
            </a:lvl8pPr>
            <a:lvl9pPr marL="3207656" indent="0">
              <a:buNone/>
              <a:defRPr sz="1403">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FAFB5D21-3894-4AD5-99E4-9533216B8D4E}" type="datetimeFigureOut">
              <a:rPr lang="tr-TR" smtClean="0"/>
              <a:t>11.09.2025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22589620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350B4486-EC57-4BD7-8C6E-CBBB592BE50D}" type="datetime1">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1909420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tr-TR"/>
              <a:t>Resim eklemek için simgeye tıklayın</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A9B2C6F-7A6A-4F44-882A-42D955F9143F}" type="datetime1">
              <a:rPr lang="tr-TR" smtClean="0"/>
              <a:t>11.09.2025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51731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0EB478A7-F4FF-4654-82C5-E312E63428DB}" type="datetime1">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746343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B52797B-A557-4C3D-BA70-910C745B69B9}" type="datetime1">
              <a:rPr lang="tr-TR" smtClean="0"/>
              <a:t>11.09.2025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93C588CB-7FDA-482E-A703-E0A52C504587}" type="slidenum">
              <a:rPr lang="tr-TR" smtClean="0"/>
              <a:t>‹#›</a:t>
            </a:fld>
            <a:endParaRPr lang="tr-TR"/>
          </a:p>
        </p:txBody>
      </p:sp>
    </p:spTree>
    <p:extLst>
      <p:ext uri="{BB962C8B-B14F-4D97-AF65-F5344CB8AC3E}">
        <p14:creationId xmlns:p14="http://schemas.microsoft.com/office/powerpoint/2010/main" val="35238706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Özel Düzen">
    <p:bg>
      <p:bgPr>
        <a:pattFill prst="smConfetti">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5" name="object 6"/>
          <p:cNvPicPr/>
          <p:nvPr userDrawn="1"/>
        </p:nvPicPr>
        <p:blipFill rotWithShape="1">
          <a:blip r:embed="rId2" cstate="print"/>
          <a:srcRect l="89789" t="-51269" b="-1"/>
          <a:stretch/>
        </p:blipFill>
        <p:spPr>
          <a:xfrm>
            <a:off x="9723243" y="-112558"/>
            <a:ext cx="852113" cy="724149"/>
          </a:xfrm>
          <a:prstGeom prst="rect">
            <a:avLst/>
          </a:prstGeom>
        </p:spPr>
      </p:pic>
      <p:pic>
        <p:nvPicPr>
          <p:cNvPr id="19" name="Resim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1658"/>
            <a:ext cx="10733906" cy="7591335"/>
          </a:xfrm>
          <a:prstGeom prst="rect">
            <a:avLst/>
          </a:prstGeom>
        </p:spPr>
      </p:pic>
      <p:pic>
        <p:nvPicPr>
          <p:cNvPr id="2" name="Picture 2" descr="C:\Users\hddoga06\Desktop\EY_kurumsal_kimlik_2024\b_baskisal\2_diger_uygulamalar\11_power_point_sunum_formati\jpeg\tr_logo_yatay_beyaz.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31807" y="4148417"/>
            <a:ext cx="2428202" cy="649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1498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Özel Düzen">
    <p:bg>
      <p:bgPr>
        <a:pattFill prst="pct20">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Resi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62" y="0"/>
            <a:ext cx="10702336" cy="7569007"/>
          </a:xfrm>
          <a:prstGeom prst="rect">
            <a:avLst/>
          </a:prstGeom>
        </p:spPr>
      </p:pic>
      <p:sp>
        <p:nvSpPr>
          <p:cNvPr id="10" name="Unvan 32"/>
          <p:cNvSpPr txBox="1">
            <a:spLocks/>
          </p:cNvSpPr>
          <p:nvPr userDrawn="1"/>
        </p:nvSpPr>
        <p:spPr>
          <a:xfrm>
            <a:off x="6176442" y="7271158"/>
            <a:ext cx="3855466" cy="121830"/>
          </a:xfrm>
          <a:prstGeom prst="rect">
            <a:avLst/>
          </a:prstGeom>
        </p:spPr>
        <p:txBody>
          <a:bodyPr anchor="ctr"/>
          <a:lstStyle>
            <a:lvl1pPr algn="ctr" defTabSz="914400" rtl="0" eaLnBrk="1" latinLnBrk="0" hangingPunct="1">
              <a:lnSpc>
                <a:spcPct val="90000"/>
              </a:lnSpc>
              <a:spcBef>
                <a:spcPct val="0"/>
              </a:spcBef>
              <a:buNone/>
              <a:defRPr sz="2000" b="1" kern="1200">
                <a:solidFill>
                  <a:schemeClr val="bg1"/>
                </a:solidFill>
                <a:latin typeface="Myriad Pro" panose="020B0503030403020204" pitchFamily="34" charset="0"/>
                <a:ea typeface="+mj-ea"/>
                <a:cs typeface="+mj-cs"/>
              </a:defRPr>
            </a:lvl1pPr>
          </a:lstStyle>
          <a:p>
            <a:pPr algn="r"/>
            <a:r>
              <a:rPr lang="tr-TR" sz="1000" b="1" kern="1800" spc="18" baseline="0" dirty="0">
                <a:solidFill>
                  <a:schemeClr val="bg1">
                    <a:lumMod val="50000"/>
                  </a:schemeClr>
                </a:solidFill>
                <a:latin typeface="+mn-lt"/>
              </a:rPr>
              <a:t>Batman İl Milli Eğitim Müdürlüğü</a:t>
            </a:r>
            <a:endParaRPr lang="tr-TR" sz="1000" b="1" kern="1800" spc="18" dirty="0">
              <a:solidFill>
                <a:schemeClr val="bg1">
                  <a:lumMod val="50000"/>
                </a:schemeClr>
              </a:solidFill>
              <a:latin typeface="+mn-lt"/>
            </a:endParaRPr>
          </a:p>
        </p:txBody>
      </p:sp>
      <p:sp>
        <p:nvSpPr>
          <p:cNvPr id="6" name="TextBox 6"/>
          <p:cNvSpPr txBox="1"/>
          <p:nvPr userDrawn="1"/>
        </p:nvSpPr>
        <p:spPr>
          <a:xfrm>
            <a:off x="10032038" y="7189126"/>
            <a:ext cx="648440" cy="227306"/>
          </a:xfrm>
          <a:prstGeom prst="rect">
            <a:avLst/>
          </a:prstGeom>
          <a:noFill/>
        </p:spPr>
        <p:txBody>
          <a:bodyPr wrap="square" rtlCol="0">
            <a:spAutoFit/>
          </a:bodyPr>
          <a:lstStyle/>
          <a:p>
            <a:pPr algn="ctr"/>
            <a:r>
              <a:rPr lang="tr-TR" sz="877" b="0" dirty="0">
                <a:solidFill>
                  <a:schemeClr val="bg1"/>
                </a:solidFill>
              </a:rPr>
              <a:t>{  </a:t>
            </a:r>
            <a:fld id="{260E2A6B-A809-4840-BF14-8648BC0BDF87}" type="slidenum">
              <a:rPr lang="id-ID" sz="877" b="0" smtClean="0">
                <a:solidFill>
                  <a:schemeClr val="bg1"/>
                </a:solidFill>
              </a:rPr>
              <a:pPr algn="ctr"/>
              <a:t>‹#›</a:t>
            </a:fld>
            <a:r>
              <a:rPr lang="tr-TR" sz="877" b="0" dirty="0">
                <a:solidFill>
                  <a:schemeClr val="bg1"/>
                </a:solidFill>
              </a:rPr>
              <a:t>  }</a:t>
            </a:r>
            <a:endParaRPr lang="id-ID" sz="877" b="0" dirty="0">
              <a:solidFill>
                <a:schemeClr val="bg1"/>
              </a:solidFill>
            </a:endParaRPr>
          </a:p>
        </p:txBody>
      </p:sp>
      <p:pic>
        <p:nvPicPr>
          <p:cNvPr id="7" name="Resim 6">
            <a:hlinkClick r:id="rId3" action="ppaction://hlinksldjump"/>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4389" y="7100047"/>
            <a:ext cx="295638" cy="294090"/>
          </a:xfrm>
          <a:prstGeom prst="rect">
            <a:avLst/>
          </a:prstGeom>
        </p:spPr>
      </p:pic>
      <p:pic>
        <p:nvPicPr>
          <p:cNvPr id="8" name="Picture 2" descr="C:\Users\hddoga06\Desktop\EY_kurumsal_kimlik_2024\b_baskisal\2_diger_uygulamalar\11_power_point_sunum_formati\jpeg\tr_logo_yatay_beyaz.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54389" y="228600"/>
            <a:ext cx="1499503" cy="4381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ddoga06\Desktop\EY_kurumsal_kimlik_2024\b_baskisal\2_diger_uygulamalar\11_power_point_sunum_formati\jpeg\turkiye_yuzyili_logo_beyaz.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610281" y="228600"/>
            <a:ext cx="928794" cy="48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719253"/>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8"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Özel Düzen">
    <p:bg>
      <p:bgPr>
        <a:pattFill prst="smConfetti">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5" name="object 6"/>
          <p:cNvPicPr/>
          <p:nvPr userDrawn="1"/>
        </p:nvPicPr>
        <p:blipFill rotWithShape="1">
          <a:blip r:embed="rId2" cstate="print"/>
          <a:srcRect l="89789" t="-51269" b="-1"/>
          <a:stretch/>
        </p:blipFill>
        <p:spPr>
          <a:xfrm>
            <a:off x="9723243" y="-112558"/>
            <a:ext cx="852113" cy="724149"/>
          </a:xfrm>
          <a:prstGeom prst="rect">
            <a:avLst/>
          </a:prstGeom>
        </p:spPr>
      </p:pic>
      <p:pic>
        <p:nvPicPr>
          <p:cNvPr id="22" name="Resim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045" y="-31658"/>
            <a:ext cx="10733906" cy="7591335"/>
          </a:xfrm>
          <a:prstGeom prst="rect">
            <a:avLst/>
          </a:prstGeom>
        </p:spPr>
      </p:pic>
      <p:pic>
        <p:nvPicPr>
          <p:cNvPr id="5" name="Picture 2" descr="C:\Users\hddoga06\Desktop\EY_kurumsal_kimlik_2024\b_baskisal\2_diger_uygulamalar\11_power_point_sunum_formati\jpeg\tr_logo_yatay_beyaz.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131807" y="4121525"/>
            <a:ext cx="2428202" cy="676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748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735064"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5412732" y="2012414"/>
            <a:ext cx="4544021" cy="4796544"/>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FAFB5D21-3894-4AD5-99E4-9533216B8D4E}" type="datetimeFigureOut">
              <a:rPr lang="tr-TR" smtClean="0"/>
              <a:t>11.09.2025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1422229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736455" y="402485"/>
            <a:ext cx="9221689" cy="1461188"/>
          </a:xfrm>
        </p:spPr>
        <p:txBody>
          <a:bodyPr/>
          <a:lstStyle/>
          <a:p>
            <a:r>
              <a:rPr lang="tr-TR"/>
              <a:t>Asıl başlık stili için tıklatın</a:t>
            </a:r>
          </a:p>
        </p:txBody>
      </p:sp>
      <p:sp>
        <p:nvSpPr>
          <p:cNvPr id="3" name="Metin Yer Tutucusu 2"/>
          <p:cNvSpPr>
            <a:spLocks noGrp="1"/>
          </p:cNvSpPr>
          <p:nvPr>
            <p:ph type="body" idx="1"/>
          </p:nvPr>
        </p:nvSpPr>
        <p:spPr>
          <a:xfrm>
            <a:off x="736456" y="1853171"/>
            <a:ext cx="4523138"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4" name="İçerik Yer Tutucusu 3"/>
          <p:cNvSpPr>
            <a:spLocks noGrp="1"/>
          </p:cNvSpPr>
          <p:nvPr>
            <p:ph sz="half" idx="2"/>
          </p:nvPr>
        </p:nvSpPr>
        <p:spPr>
          <a:xfrm>
            <a:off x="736456" y="2761381"/>
            <a:ext cx="4523138"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5412731" y="1853171"/>
            <a:ext cx="4545413" cy="908210"/>
          </a:xfrm>
        </p:spPr>
        <p:txBody>
          <a:bodyPr anchor="b"/>
          <a:lstStyle>
            <a:lvl1pPr marL="0" indent="0">
              <a:buNone/>
              <a:defRPr sz="2105" b="1"/>
            </a:lvl1pPr>
            <a:lvl2pPr marL="400957" indent="0">
              <a:buNone/>
              <a:defRPr sz="1754" b="1"/>
            </a:lvl2pPr>
            <a:lvl3pPr marL="801915" indent="0">
              <a:buNone/>
              <a:defRPr sz="1579" b="1"/>
            </a:lvl3pPr>
            <a:lvl4pPr marL="1202871" indent="0">
              <a:buNone/>
              <a:defRPr sz="1403" b="1"/>
            </a:lvl4pPr>
            <a:lvl5pPr marL="1603828" indent="0">
              <a:buNone/>
              <a:defRPr sz="1403" b="1"/>
            </a:lvl5pPr>
            <a:lvl6pPr marL="2004785" indent="0">
              <a:buNone/>
              <a:defRPr sz="1403" b="1"/>
            </a:lvl6pPr>
            <a:lvl7pPr marL="2405743" indent="0">
              <a:buNone/>
              <a:defRPr sz="1403" b="1"/>
            </a:lvl7pPr>
            <a:lvl8pPr marL="2806699" indent="0">
              <a:buNone/>
              <a:defRPr sz="1403" b="1"/>
            </a:lvl8pPr>
            <a:lvl9pPr marL="3207656" indent="0">
              <a:buNone/>
              <a:defRPr sz="1403" b="1"/>
            </a:lvl9pPr>
          </a:lstStyle>
          <a:p>
            <a:pPr lvl="0"/>
            <a:r>
              <a:rPr lang="tr-TR"/>
              <a:t>Asıl metin stillerini düzenle</a:t>
            </a:r>
          </a:p>
        </p:txBody>
      </p:sp>
      <p:sp>
        <p:nvSpPr>
          <p:cNvPr id="6" name="İçerik Yer Tutucusu 5"/>
          <p:cNvSpPr>
            <a:spLocks noGrp="1"/>
          </p:cNvSpPr>
          <p:nvPr>
            <p:ph sz="quarter" idx="4"/>
          </p:nvPr>
        </p:nvSpPr>
        <p:spPr>
          <a:xfrm>
            <a:off x="5412731" y="2761381"/>
            <a:ext cx="4545413" cy="406157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FAFB5D21-3894-4AD5-99E4-9533216B8D4E}" type="datetimeFigureOut">
              <a:rPr lang="tr-TR" smtClean="0"/>
              <a:t>11.09.2025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571863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FAFB5D21-3894-4AD5-99E4-9533216B8D4E}" type="datetimeFigureOut">
              <a:rPr lang="tr-TR" smtClean="0"/>
              <a:t>11.09.2025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81375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AFB5D21-3894-4AD5-99E4-9533216B8D4E}" type="datetimeFigureOut">
              <a:rPr lang="tr-TR" smtClean="0"/>
              <a:t>11.09.2025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3825321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İçerik Yer Tutucusu 2"/>
          <p:cNvSpPr>
            <a:spLocks noGrp="1"/>
          </p:cNvSpPr>
          <p:nvPr>
            <p:ph idx="1"/>
          </p:nvPr>
        </p:nvSpPr>
        <p:spPr>
          <a:xfrm>
            <a:off x="4545413" y="1088457"/>
            <a:ext cx="5412730" cy="5372269"/>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FAFB5D21-3894-4AD5-99E4-9533216B8D4E}" type="datetimeFigureOut">
              <a:rPr lang="tr-TR" smtClean="0"/>
              <a:t>11.09.2025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916853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736455" y="503978"/>
            <a:ext cx="3448388" cy="1763924"/>
          </a:xfrm>
        </p:spPr>
        <p:txBody>
          <a:bodyPr anchor="b"/>
          <a:lstStyle>
            <a:lvl1pPr>
              <a:defRPr sz="2806"/>
            </a:lvl1pPr>
          </a:lstStyle>
          <a:p>
            <a:r>
              <a:rPr lang="tr-TR"/>
              <a:t>Asıl başlık stili için tıklatın</a:t>
            </a:r>
          </a:p>
        </p:txBody>
      </p:sp>
      <p:sp>
        <p:nvSpPr>
          <p:cNvPr id="3" name="Resim Yer Tutucusu 2"/>
          <p:cNvSpPr>
            <a:spLocks noGrp="1"/>
          </p:cNvSpPr>
          <p:nvPr>
            <p:ph type="pic" idx="1"/>
          </p:nvPr>
        </p:nvSpPr>
        <p:spPr>
          <a:xfrm>
            <a:off x="4545413" y="1088457"/>
            <a:ext cx="5412730" cy="5372269"/>
          </a:xfrm>
        </p:spPr>
        <p:txBody>
          <a:bodyPr/>
          <a:lstStyle>
            <a:lvl1pPr marL="0" indent="0">
              <a:buNone/>
              <a:defRPr sz="2806"/>
            </a:lvl1pPr>
            <a:lvl2pPr marL="400957" indent="0">
              <a:buNone/>
              <a:defRPr sz="2456"/>
            </a:lvl2pPr>
            <a:lvl3pPr marL="801915" indent="0">
              <a:buNone/>
              <a:defRPr sz="2105"/>
            </a:lvl3pPr>
            <a:lvl4pPr marL="1202871" indent="0">
              <a:buNone/>
              <a:defRPr sz="1754"/>
            </a:lvl4pPr>
            <a:lvl5pPr marL="1603828" indent="0">
              <a:buNone/>
              <a:defRPr sz="1754"/>
            </a:lvl5pPr>
            <a:lvl6pPr marL="2004785" indent="0">
              <a:buNone/>
              <a:defRPr sz="1754"/>
            </a:lvl6pPr>
            <a:lvl7pPr marL="2405743" indent="0">
              <a:buNone/>
              <a:defRPr sz="1754"/>
            </a:lvl7pPr>
            <a:lvl8pPr marL="2806699" indent="0">
              <a:buNone/>
              <a:defRPr sz="1754"/>
            </a:lvl8pPr>
            <a:lvl9pPr marL="3207656" indent="0">
              <a:buNone/>
              <a:defRPr sz="1754"/>
            </a:lvl9pPr>
          </a:lstStyle>
          <a:p>
            <a:endParaRPr lang="tr-TR"/>
          </a:p>
        </p:txBody>
      </p:sp>
      <p:sp>
        <p:nvSpPr>
          <p:cNvPr id="4" name="Metin Yer Tutucusu 3"/>
          <p:cNvSpPr>
            <a:spLocks noGrp="1"/>
          </p:cNvSpPr>
          <p:nvPr>
            <p:ph type="body" sz="half" idx="2"/>
          </p:nvPr>
        </p:nvSpPr>
        <p:spPr>
          <a:xfrm>
            <a:off x="736455" y="2267902"/>
            <a:ext cx="3448388" cy="4201570"/>
          </a:xfrm>
        </p:spPr>
        <p:txBody>
          <a:bodyPr/>
          <a:lstStyle>
            <a:lvl1pPr marL="0" indent="0">
              <a:buNone/>
              <a:defRPr sz="1403"/>
            </a:lvl1pPr>
            <a:lvl2pPr marL="400957" indent="0">
              <a:buNone/>
              <a:defRPr sz="1228"/>
            </a:lvl2pPr>
            <a:lvl3pPr marL="801915" indent="0">
              <a:buNone/>
              <a:defRPr sz="1052"/>
            </a:lvl3pPr>
            <a:lvl4pPr marL="1202871" indent="0">
              <a:buNone/>
              <a:defRPr sz="877"/>
            </a:lvl4pPr>
            <a:lvl5pPr marL="1603828" indent="0">
              <a:buNone/>
              <a:defRPr sz="877"/>
            </a:lvl5pPr>
            <a:lvl6pPr marL="2004785" indent="0">
              <a:buNone/>
              <a:defRPr sz="877"/>
            </a:lvl6pPr>
            <a:lvl7pPr marL="2405743" indent="0">
              <a:buNone/>
              <a:defRPr sz="877"/>
            </a:lvl7pPr>
            <a:lvl8pPr marL="2806699" indent="0">
              <a:buNone/>
              <a:defRPr sz="877"/>
            </a:lvl8pPr>
            <a:lvl9pPr marL="3207656" indent="0">
              <a:buNone/>
              <a:defRPr sz="877"/>
            </a:lvl9pPr>
          </a:lstStyle>
          <a:p>
            <a:pPr lvl="0"/>
            <a:r>
              <a:rPr lang="tr-TR"/>
              <a:t>Asıl metin stillerini düzenle</a:t>
            </a:r>
          </a:p>
        </p:txBody>
      </p:sp>
      <p:sp>
        <p:nvSpPr>
          <p:cNvPr id="5" name="Veri Yer Tutucusu 4"/>
          <p:cNvSpPr>
            <a:spLocks noGrp="1"/>
          </p:cNvSpPr>
          <p:nvPr>
            <p:ph type="dt" sz="half" idx="10"/>
          </p:nvPr>
        </p:nvSpPr>
        <p:spPr/>
        <p:txBody>
          <a:bodyPr/>
          <a:lstStyle/>
          <a:p>
            <a:fld id="{FAFB5D21-3894-4AD5-99E4-9533216B8D4E}" type="datetimeFigureOut">
              <a:rPr lang="tr-TR" smtClean="0"/>
              <a:t>11.09.2025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6B3829B-73FF-4AAB-95B6-292BE747EC3C}" type="slidenum">
              <a:rPr lang="tr-TR" smtClean="0"/>
              <a:t>‹#›</a:t>
            </a:fld>
            <a:endParaRPr lang="tr-TR"/>
          </a:p>
        </p:txBody>
      </p:sp>
    </p:spTree>
    <p:extLst>
      <p:ext uri="{BB962C8B-B14F-4D97-AF65-F5344CB8AC3E}">
        <p14:creationId xmlns:p14="http://schemas.microsoft.com/office/powerpoint/2010/main" val="366913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35063" y="402485"/>
            <a:ext cx="9221689" cy="1461188"/>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735063" y="2012414"/>
            <a:ext cx="9221689" cy="479654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735062" y="7006702"/>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FAFB5D21-3894-4AD5-99E4-9533216B8D4E}" type="datetimeFigureOut">
              <a:rPr lang="tr-TR" smtClean="0"/>
              <a:t>11.09.2025</a:t>
            </a:fld>
            <a:endParaRPr lang="tr-TR"/>
          </a:p>
        </p:txBody>
      </p:sp>
      <p:sp>
        <p:nvSpPr>
          <p:cNvPr id="5" name="Altbilgi Yer Tutucusu 4"/>
          <p:cNvSpPr>
            <a:spLocks noGrp="1"/>
          </p:cNvSpPr>
          <p:nvPr>
            <p:ph type="ftr" sz="quarter" idx="3"/>
          </p:nvPr>
        </p:nvSpPr>
        <p:spPr>
          <a:xfrm>
            <a:off x="3541664" y="7006702"/>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7551093" y="7006702"/>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D6B3829B-73FF-4AAB-95B6-292BE747EC3C}" type="slidenum">
              <a:rPr lang="tr-TR" smtClean="0"/>
              <a:t>‹#›</a:t>
            </a:fld>
            <a:endParaRPr lang="tr-TR"/>
          </a:p>
        </p:txBody>
      </p:sp>
    </p:spTree>
    <p:extLst>
      <p:ext uri="{BB962C8B-B14F-4D97-AF65-F5344CB8AC3E}">
        <p14:creationId xmlns:p14="http://schemas.microsoft.com/office/powerpoint/2010/main" val="392337572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801915"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0" indent="-200480" algn="l" defTabSz="801915"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35" indent="-200480" algn="l" defTabSz="801915"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393" indent="-200480" algn="l" defTabSz="801915"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50"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06"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26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19"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178"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3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tr-TR"/>
      </a:defPPr>
      <a:lvl1pPr marL="0" algn="l" defTabSz="801915" rtl="0" eaLnBrk="1" latinLnBrk="0" hangingPunct="1">
        <a:defRPr sz="1579" kern="1200">
          <a:solidFill>
            <a:schemeClr val="tx1"/>
          </a:solidFill>
          <a:latin typeface="+mn-lt"/>
          <a:ea typeface="+mn-ea"/>
          <a:cs typeface="+mn-cs"/>
        </a:defRPr>
      </a:lvl1pPr>
      <a:lvl2pPr marL="400957" algn="l" defTabSz="801915" rtl="0" eaLnBrk="1" latinLnBrk="0" hangingPunct="1">
        <a:defRPr sz="1579" kern="1200">
          <a:solidFill>
            <a:schemeClr val="tx1"/>
          </a:solidFill>
          <a:latin typeface="+mn-lt"/>
          <a:ea typeface="+mn-ea"/>
          <a:cs typeface="+mn-cs"/>
        </a:defRPr>
      </a:lvl2pPr>
      <a:lvl3pPr marL="801915" algn="l" defTabSz="801915" rtl="0" eaLnBrk="1" latinLnBrk="0" hangingPunct="1">
        <a:defRPr sz="1579" kern="1200">
          <a:solidFill>
            <a:schemeClr val="tx1"/>
          </a:solidFill>
          <a:latin typeface="+mn-lt"/>
          <a:ea typeface="+mn-ea"/>
          <a:cs typeface="+mn-cs"/>
        </a:defRPr>
      </a:lvl3pPr>
      <a:lvl4pPr marL="1202871" algn="l" defTabSz="801915" rtl="0" eaLnBrk="1" latinLnBrk="0" hangingPunct="1">
        <a:defRPr sz="1579" kern="1200">
          <a:solidFill>
            <a:schemeClr val="tx1"/>
          </a:solidFill>
          <a:latin typeface="+mn-lt"/>
          <a:ea typeface="+mn-ea"/>
          <a:cs typeface="+mn-cs"/>
        </a:defRPr>
      </a:lvl4pPr>
      <a:lvl5pPr marL="1603828" algn="l" defTabSz="801915" rtl="0" eaLnBrk="1" latinLnBrk="0" hangingPunct="1">
        <a:defRPr sz="1579" kern="1200">
          <a:solidFill>
            <a:schemeClr val="tx1"/>
          </a:solidFill>
          <a:latin typeface="+mn-lt"/>
          <a:ea typeface="+mn-ea"/>
          <a:cs typeface="+mn-cs"/>
        </a:defRPr>
      </a:lvl5pPr>
      <a:lvl6pPr marL="2004785" algn="l" defTabSz="801915" rtl="0" eaLnBrk="1" latinLnBrk="0" hangingPunct="1">
        <a:defRPr sz="1579" kern="1200">
          <a:solidFill>
            <a:schemeClr val="tx1"/>
          </a:solidFill>
          <a:latin typeface="+mn-lt"/>
          <a:ea typeface="+mn-ea"/>
          <a:cs typeface="+mn-cs"/>
        </a:defRPr>
      </a:lvl6pPr>
      <a:lvl7pPr marL="2405743" algn="l" defTabSz="801915" rtl="0" eaLnBrk="1" latinLnBrk="0" hangingPunct="1">
        <a:defRPr sz="1579" kern="1200">
          <a:solidFill>
            <a:schemeClr val="tx1"/>
          </a:solidFill>
          <a:latin typeface="+mn-lt"/>
          <a:ea typeface="+mn-ea"/>
          <a:cs typeface="+mn-cs"/>
        </a:defRPr>
      </a:lvl7pPr>
      <a:lvl8pPr marL="2806699" algn="l" defTabSz="801915" rtl="0" eaLnBrk="1" latinLnBrk="0" hangingPunct="1">
        <a:defRPr sz="1579" kern="1200">
          <a:solidFill>
            <a:schemeClr val="tx1"/>
          </a:solidFill>
          <a:latin typeface="+mn-lt"/>
          <a:ea typeface="+mn-ea"/>
          <a:cs typeface="+mn-cs"/>
        </a:defRPr>
      </a:lvl8pPr>
      <a:lvl9pPr marL="3207656" algn="l" defTabSz="801915" rtl="0" eaLnBrk="1" latinLnBrk="0" hangingPunct="1">
        <a:defRPr sz="1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pattFill prst="pct20">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735063" y="402485"/>
            <a:ext cx="9221689" cy="1461188"/>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735063" y="2012414"/>
            <a:ext cx="9221689" cy="4796544"/>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735062" y="7006702"/>
            <a:ext cx="2405658" cy="402483"/>
          </a:xfrm>
          <a:prstGeom prst="rect">
            <a:avLst/>
          </a:prstGeom>
        </p:spPr>
        <p:txBody>
          <a:bodyPr vert="horz" lIns="91440" tIns="45720" rIns="91440" bIns="45720" rtlCol="0" anchor="ctr"/>
          <a:lstStyle>
            <a:lvl1pPr algn="l">
              <a:defRPr sz="1052">
                <a:solidFill>
                  <a:schemeClr val="tx1">
                    <a:tint val="75000"/>
                  </a:schemeClr>
                </a:solidFill>
              </a:defRPr>
            </a:lvl1pPr>
          </a:lstStyle>
          <a:p>
            <a:fld id="{A58EE09D-089E-468A-B62D-3CCEDF17FE8F}" type="datetimeFigureOut">
              <a:rPr lang="tr-TR" smtClean="0"/>
              <a:t>11.09.2025</a:t>
            </a:fld>
            <a:endParaRPr lang="tr-TR"/>
          </a:p>
        </p:txBody>
      </p:sp>
      <p:sp>
        <p:nvSpPr>
          <p:cNvPr id="5" name="Altbilgi Yer Tutucusu 4"/>
          <p:cNvSpPr>
            <a:spLocks noGrp="1"/>
          </p:cNvSpPr>
          <p:nvPr>
            <p:ph type="ftr" sz="quarter" idx="3"/>
          </p:nvPr>
        </p:nvSpPr>
        <p:spPr>
          <a:xfrm>
            <a:off x="3541664" y="7006702"/>
            <a:ext cx="3608487" cy="402483"/>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7551093" y="7006702"/>
            <a:ext cx="2405658" cy="402483"/>
          </a:xfrm>
          <a:prstGeom prst="rect">
            <a:avLst/>
          </a:prstGeom>
        </p:spPr>
        <p:txBody>
          <a:bodyPr vert="horz" lIns="91440" tIns="45720" rIns="91440" bIns="45720" rtlCol="0" anchor="ctr"/>
          <a:lstStyle>
            <a:lvl1pPr algn="r">
              <a:defRPr sz="1052">
                <a:solidFill>
                  <a:schemeClr val="tx1">
                    <a:tint val="75000"/>
                  </a:schemeClr>
                </a:solidFill>
              </a:defRPr>
            </a:lvl1pPr>
          </a:lstStyle>
          <a:p>
            <a:fld id="{D475D864-266E-434F-93FA-5333E71C1C85}" type="slidenum">
              <a:rPr lang="tr-TR" smtClean="0"/>
              <a:t>‹#›</a:t>
            </a:fld>
            <a:endParaRPr lang="tr-TR"/>
          </a:p>
        </p:txBody>
      </p:sp>
    </p:spTree>
    <p:extLst>
      <p:ext uri="{BB962C8B-B14F-4D97-AF65-F5344CB8AC3E}">
        <p14:creationId xmlns:p14="http://schemas.microsoft.com/office/powerpoint/2010/main" val="374956495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801915" rtl="0" eaLnBrk="1" latinLnBrk="0" hangingPunct="1">
        <a:lnSpc>
          <a:spcPct val="90000"/>
        </a:lnSpc>
        <a:spcBef>
          <a:spcPct val="0"/>
        </a:spcBef>
        <a:buNone/>
        <a:defRPr sz="3859" kern="1200">
          <a:solidFill>
            <a:schemeClr val="tx1"/>
          </a:solidFill>
          <a:latin typeface="+mj-lt"/>
          <a:ea typeface="+mj-ea"/>
          <a:cs typeface="+mj-cs"/>
        </a:defRPr>
      </a:lvl1pPr>
    </p:titleStyle>
    <p:bodyStyle>
      <a:lvl1pPr marL="200480" indent="-200480" algn="l" defTabSz="801915"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35" indent="-200480" algn="l" defTabSz="801915"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393" indent="-200480" algn="l" defTabSz="801915"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50"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06"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26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19"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178"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34" indent="-200480" algn="l" defTabSz="801915"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tr-TR"/>
      </a:defPPr>
      <a:lvl1pPr marL="0" algn="l" defTabSz="801915" rtl="0" eaLnBrk="1" latinLnBrk="0" hangingPunct="1">
        <a:defRPr sz="1579" kern="1200">
          <a:solidFill>
            <a:schemeClr val="tx1"/>
          </a:solidFill>
          <a:latin typeface="+mn-lt"/>
          <a:ea typeface="+mn-ea"/>
          <a:cs typeface="+mn-cs"/>
        </a:defRPr>
      </a:lvl1pPr>
      <a:lvl2pPr marL="400957" algn="l" defTabSz="801915" rtl="0" eaLnBrk="1" latinLnBrk="0" hangingPunct="1">
        <a:defRPr sz="1579" kern="1200">
          <a:solidFill>
            <a:schemeClr val="tx1"/>
          </a:solidFill>
          <a:latin typeface="+mn-lt"/>
          <a:ea typeface="+mn-ea"/>
          <a:cs typeface="+mn-cs"/>
        </a:defRPr>
      </a:lvl2pPr>
      <a:lvl3pPr marL="801915" algn="l" defTabSz="801915" rtl="0" eaLnBrk="1" latinLnBrk="0" hangingPunct="1">
        <a:defRPr sz="1579" kern="1200">
          <a:solidFill>
            <a:schemeClr val="tx1"/>
          </a:solidFill>
          <a:latin typeface="+mn-lt"/>
          <a:ea typeface="+mn-ea"/>
          <a:cs typeface="+mn-cs"/>
        </a:defRPr>
      </a:lvl3pPr>
      <a:lvl4pPr marL="1202871" algn="l" defTabSz="801915" rtl="0" eaLnBrk="1" latinLnBrk="0" hangingPunct="1">
        <a:defRPr sz="1579" kern="1200">
          <a:solidFill>
            <a:schemeClr val="tx1"/>
          </a:solidFill>
          <a:latin typeface="+mn-lt"/>
          <a:ea typeface="+mn-ea"/>
          <a:cs typeface="+mn-cs"/>
        </a:defRPr>
      </a:lvl4pPr>
      <a:lvl5pPr marL="1603828" algn="l" defTabSz="801915" rtl="0" eaLnBrk="1" latinLnBrk="0" hangingPunct="1">
        <a:defRPr sz="1579" kern="1200">
          <a:solidFill>
            <a:schemeClr val="tx1"/>
          </a:solidFill>
          <a:latin typeface="+mn-lt"/>
          <a:ea typeface="+mn-ea"/>
          <a:cs typeface="+mn-cs"/>
        </a:defRPr>
      </a:lvl5pPr>
      <a:lvl6pPr marL="2004785" algn="l" defTabSz="801915" rtl="0" eaLnBrk="1" latinLnBrk="0" hangingPunct="1">
        <a:defRPr sz="1579" kern="1200">
          <a:solidFill>
            <a:schemeClr val="tx1"/>
          </a:solidFill>
          <a:latin typeface="+mn-lt"/>
          <a:ea typeface="+mn-ea"/>
          <a:cs typeface="+mn-cs"/>
        </a:defRPr>
      </a:lvl6pPr>
      <a:lvl7pPr marL="2405743" algn="l" defTabSz="801915" rtl="0" eaLnBrk="1" latinLnBrk="0" hangingPunct="1">
        <a:defRPr sz="1579" kern="1200">
          <a:solidFill>
            <a:schemeClr val="tx1"/>
          </a:solidFill>
          <a:latin typeface="+mn-lt"/>
          <a:ea typeface="+mn-ea"/>
          <a:cs typeface="+mn-cs"/>
        </a:defRPr>
      </a:lvl7pPr>
      <a:lvl8pPr marL="2806699" algn="l" defTabSz="801915" rtl="0" eaLnBrk="1" latinLnBrk="0" hangingPunct="1">
        <a:defRPr sz="1579" kern="1200">
          <a:solidFill>
            <a:schemeClr val="tx1"/>
          </a:solidFill>
          <a:latin typeface="+mn-lt"/>
          <a:ea typeface="+mn-ea"/>
          <a:cs typeface="+mn-cs"/>
        </a:defRPr>
      </a:lvl8pPr>
      <a:lvl9pPr marL="3207656" algn="l" defTabSz="801915" rtl="0" eaLnBrk="1" latinLnBrk="0" hangingPunct="1">
        <a:defRPr sz="157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C764DE79-268F-4C1A-8933-263129D2AF90}" type="datetimeFigureOut">
              <a:rPr lang="en-US" dirty="0"/>
              <a:t>9/11/2025</a:t>
            </a:fld>
            <a:endParaRPr lang="en-US" dirty="0"/>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1008410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672" r:id="rId13"/>
    <p:sldLayoutId id="2147483698" r:id="rId14"/>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C64F46F-0D69-5840-B53B-046A36F3345D}"/>
              </a:ext>
            </a:extLst>
          </p:cNvPr>
          <p:cNvSpPr txBox="1"/>
          <p:nvPr/>
        </p:nvSpPr>
        <p:spPr>
          <a:xfrm>
            <a:off x="4215323" y="6768894"/>
            <a:ext cx="2262749" cy="307777"/>
          </a:xfrm>
          <a:prstGeom prst="rect">
            <a:avLst/>
          </a:prstGeom>
          <a:noFill/>
        </p:spPr>
        <p:txBody>
          <a:bodyPr wrap="square" rtlCol="0">
            <a:spAutoFit/>
          </a:bodyPr>
          <a:lstStyle/>
          <a:p>
            <a:pPr algn="ctr"/>
            <a:r>
              <a:rPr lang="tr-TR" sz="1400" b="1" dirty="0" smtClean="0">
                <a:solidFill>
                  <a:schemeClr val="bg1"/>
                </a:solidFill>
              </a:rPr>
              <a:t>2025-2026</a:t>
            </a:r>
            <a:endParaRPr lang="tr-TR" sz="1400" b="1" dirty="0">
              <a:solidFill>
                <a:schemeClr val="bg1"/>
              </a:solidFill>
            </a:endParaRPr>
          </a:p>
        </p:txBody>
      </p:sp>
      <p:sp>
        <p:nvSpPr>
          <p:cNvPr id="92" name="Metin kutusu 91"/>
          <p:cNvSpPr txBox="1"/>
          <p:nvPr/>
        </p:nvSpPr>
        <p:spPr>
          <a:xfrm>
            <a:off x="1442014" y="4429792"/>
            <a:ext cx="7809365" cy="2677656"/>
          </a:xfrm>
          <a:prstGeom prst="rect">
            <a:avLst/>
          </a:prstGeom>
          <a:noFill/>
        </p:spPr>
        <p:txBody>
          <a:bodyPr wrap="square" rtlCol="0" anchor="ctr">
            <a:spAutoFit/>
          </a:bodyPr>
          <a:lstStyle/>
          <a:p>
            <a:pPr algn="ctr"/>
            <a:endParaRPr lang="tr-TR" sz="2400" b="1" dirty="0">
              <a:solidFill>
                <a:schemeClr val="bg1"/>
              </a:solidFill>
              <a:latin typeface="Times New Roman" panose="02020603050405020304" pitchFamily="18" charset="0"/>
              <a:cs typeface="Times New Roman" panose="02020603050405020304" pitchFamily="18" charset="0"/>
            </a:endParaRPr>
          </a:p>
          <a:p>
            <a:pPr algn="ctr"/>
            <a:r>
              <a:rPr lang="tr-TR" sz="2400" b="1" dirty="0">
                <a:solidFill>
                  <a:schemeClr val="bg1"/>
                </a:solidFill>
                <a:latin typeface="Times New Roman" panose="02020603050405020304" pitchFamily="18" charset="0"/>
                <a:cs typeface="Times New Roman" panose="02020603050405020304" pitchFamily="18" charset="0"/>
              </a:rPr>
              <a:t>BATMAN</a:t>
            </a:r>
          </a:p>
          <a:p>
            <a:pPr algn="ctr"/>
            <a:r>
              <a:rPr lang="tr-TR" sz="2400" b="1" dirty="0" smtClean="0">
                <a:solidFill>
                  <a:schemeClr val="bg1"/>
                </a:solidFill>
                <a:latin typeface="Times New Roman" panose="02020603050405020304" pitchFamily="18" charset="0"/>
                <a:cs typeface="Times New Roman" panose="02020603050405020304" pitchFamily="18" charset="0"/>
              </a:rPr>
              <a:t>REHBERLİK VE ARAŞTIRMA MERKEZİ</a:t>
            </a:r>
          </a:p>
          <a:p>
            <a:pPr algn="ctr"/>
            <a:endParaRPr lang="tr-TR" sz="2400" b="1" dirty="0">
              <a:solidFill>
                <a:schemeClr val="bg1"/>
              </a:solidFill>
              <a:latin typeface="Times New Roman" panose="02020603050405020304" pitchFamily="18" charset="0"/>
              <a:cs typeface="Times New Roman" panose="02020603050405020304" pitchFamily="18" charset="0"/>
            </a:endParaRPr>
          </a:p>
          <a:p>
            <a:pPr algn="ctr"/>
            <a:r>
              <a:rPr lang="tr-TR" sz="2400" b="1" dirty="0" smtClean="0">
                <a:solidFill>
                  <a:schemeClr val="bg1"/>
                </a:solidFill>
                <a:latin typeface="Times New Roman" panose="02020603050405020304" pitchFamily="18" charset="0"/>
                <a:cs typeface="Times New Roman" panose="02020603050405020304" pitchFamily="18" charset="0"/>
              </a:rPr>
              <a:t>MESLEK SEÇİMİNDE İLGİ,YETENEK VE DEĞERLERİN İLİŞKİSİ</a:t>
            </a:r>
          </a:p>
          <a:p>
            <a:pPr algn="ctr"/>
            <a:endParaRPr lang="tr-TR"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0149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3350" y="3456673"/>
            <a:ext cx="5343525" cy="646331"/>
          </a:xfrm>
          <a:prstGeom prst="rect">
            <a:avLst/>
          </a:prstGeom>
        </p:spPr>
        <p:txBody>
          <a:bodyPr>
            <a:spAutoFit/>
          </a:bodyPr>
          <a:lstStyle/>
          <a:p>
            <a:pPr algn="ctr"/>
            <a:r>
              <a:rPr lang="tr-TR" b="1" dirty="0">
                <a:solidFill>
                  <a:schemeClr val="bg1"/>
                </a:solidFill>
                <a:latin typeface="Times New Roman" panose="02020603050405020304" pitchFamily="18" charset="0"/>
                <a:cs typeface="Times New Roman" panose="02020603050405020304" pitchFamily="18" charset="0"/>
              </a:rPr>
              <a:t>MESLEK SEÇİMİNDE İLGİ,YETENEK VE DEĞERLERİN İLİŞKİSİ</a:t>
            </a:r>
          </a:p>
        </p:txBody>
      </p:sp>
      <p:sp>
        <p:nvSpPr>
          <p:cNvPr id="3" name="Dikdörtgen 2"/>
          <p:cNvSpPr/>
          <p:nvPr/>
        </p:nvSpPr>
        <p:spPr>
          <a:xfrm>
            <a:off x="2328576" y="299803"/>
            <a:ext cx="6305758"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MESLEK SEÇİMİNDE İLGİ,YETENEK VE DEĞERLERİN İLİŞKİSİ</a:t>
            </a:r>
          </a:p>
        </p:txBody>
      </p:sp>
      <p:sp>
        <p:nvSpPr>
          <p:cNvPr id="4" name="Dikdörtgen 3"/>
          <p:cNvSpPr/>
          <p:nvPr/>
        </p:nvSpPr>
        <p:spPr>
          <a:xfrm>
            <a:off x="1061500" y="1902401"/>
            <a:ext cx="8567223" cy="4401205"/>
          </a:xfrm>
          <a:prstGeom prst="rect">
            <a:avLst/>
          </a:prstGeom>
        </p:spPr>
        <p:txBody>
          <a:bodyPr wrap="square">
            <a:spAutoFit/>
          </a:bodyPr>
          <a:lstStyle/>
          <a:p>
            <a:r>
              <a:rPr lang="tr-TR" sz="2000" b="1" dirty="0"/>
              <a:t>5 – İkna:</a:t>
            </a:r>
            <a:r>
              <a:rPr lang="tr-TR" sz="2000" dirty="0"/>
              <a:t> Başkalarına düşüncelerini aktarma, belli bir amacı gerçekleştirmek için başkalarını etkileme gibi davranışları içeren bir ilgi alanıdır. Bu ilgi alanı ile ilgili meslekler arasında Yazarlık, Gazetecilik, Diplomatlık, Yöneticilik, İşletmecilik, Din Görevlisi, Öğretmenlik, Avukatlık, Halkla İlişkiler, Sigortacılık, sinema-TV gibi meslekler gelmektedir.</a:t>
            </a:r>
          </a:p>
          <a:p>
            <a:r>
              <a:rPr lang="tr-TR" sz="2000" b="1" dirty="0"/>
              <a:t>6 – Ticaret:</a:t>
            </a:r>
            <a:r>
              <a:rPr lang="tr-TR" sz="2000" dirty="0"/>
              <a:t> Alım satım işleri ile uğraşma, ticaret yolu ile kar elde etme, bir malı müşteriye tanıtma ve satma gibi faaliyetlerde ifadesini bulan ticaret ilgisi Pazarlama ve Reklamcılık ile yakından ilgilidir. Ancak ticarete ilgi duyan insanlar hangi meslekten olursa olsunlar, meslekleri ile ilgili bir ticarete yönelebilirler.</a:t>
            </a:r>
          </a:p>
          <a:p>
            <a:r>
              <a:rPr lang="tr-TR" sz="2000" b="1" dirty="0"/>
              <a:t>7 – İş Ayrıntıları:</a:t>
            </a:r>
            <a:r>
              <a:rPr lang="tr-TR" sz="2000" dirty="0"/>
              <a:t> Ayrıntılarla uğraşmaktan hoşlanma, her işi günü gününe yapma, bir yazı veya hesabı inceden inceye kontrol etme, her şeyi düzenli tutma gibi davranışlarda kendini gösteren bu ilgi alanı Muhasebe, Sekreterlik, İşletme, İktisat, Maliye, İstatistik, Mimarlık, Tasarım ve Çizim, Haritacılık, Kütüphanecilik, Arşiv ve benzeri kendini gösterir.</a:t>
            </a:r>
          </a:p>
        </p:txBody>
      </p:sp>
    </p:spTree>
    <p:extLst>
      <p:ext uri="{BB962C8B-B14F-4D97-AF65-F5344CB8AC3E}">
        <p14:creationId xmlns:p14="http://schemas.microsoft.com/office/powerpoint/2010/main" val="2843690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3350" y="3456673"/>
            <a:ext cx="5343525" cy="646331"/>
          </a:xfrm>
          <a:prstGeom prst="rect">
            <a:avLst/>
          </a:prstGeom>
        </p:spPr>
        <p:txBody>
          <a:bodyPr>
            <a:spAutoFit/>
          </a:bodyPr>
          <a:lstStyle/>
          <a:p>
            <a:pPr algn="ctr"/>
            <a:r>
              <a:rPr lang="tr-TR" b="1" dirty="0">
                <a:solidFill>
                  <a:schemeClr val="bg1"/>
                </a:solidFill>
                <a:latin typeface="Times New Roman" panose="02020603050405020304" pitchFamily="18" charset="0"/>
                <a:cs typeface="Times New Roman" panose="02020603050405020304" pitchFamily="18" charset="0"/>
              </a:rPr>
              <a:t>MESLEK SEÇİMİNDE İLGİ,YETENEK VE DEĞERLERİN İLİŞKİSİ</a:t>
            </a:r>
          </a:p>
        </p:txBody>
      </p:sp>
      <p:sp>
        <p:nvSpPr>
          <p:cNvPr id="3" name="Dikdörtgen 2"/>
          <p:cNvSpPr/>
          <p:nvPr/>
        </p:nvSpPr>
        <p:spPr>
          <a:xfrm>
            <a:off x="2328576" y="299803"/>
            <a:ext cx="6305758"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MESLEK SEÇİMİNDE İLGİ,YETENEK VE DEĞERLERİN İLİŞKİSİ</a:t>
            </a:r>
          </a:p>
        </p:txBody>
      </p:sp>
      <p:sp>
        <p:nvSpPr>
          <p:cNvPr id="5" name="Dikdörtgen 4"/>
          <p:cNvSpPr/>
          <p:nvPr/>
        </p:nvSpPr>
        <p:spPr>
          <a:xfrm>
            <a:off x="1584704" y="2210178"/>
            <a:ext cx="7793501" cy="3785652"/>
          </a:xfrm>
          <a:prstGeom prst="rect">
            <a:avLst/>
          </a:prstGeom>
        </p:spPr>
        <p:txBody>
          <a:bodyPr wrap="square">
            <a:spAutoFit/>
          </a:bodyPr>
          <a:lstStyle/>
          <a:p>
            <a:r>
              <a:rPr lang="tr-TR" sz="2000" b="1" dirty="0"/>
              <a:t>8 – Edebiyat:</a:t>
            </a:r>
            <a:r>
              <a:rPr lang="tr-TR" sz="2000" dirty="0"/>
              <a:t> Her türlü edebi eseri inceleme, eleştirme ve edebi eserler yazma gibi davranışlarda ifadesini bulan ilgi alanıdır. Edebiyat, Diller (Filoloji), Basın-Yayın, Gazetecilik, Yazarlık, Şairlik ve benzeri.</a:t>
            </a:r>
          </a:p>
          <a:p>
            <a:r>
              <a:rPr lang="tr-TR" sz="2000" b="1" dirty="0"/>
              <a:t>9 – Güzel Sanatlar:</a:t>
            </a:r>
            <a:r>
              <a:rPr lang="tr-TR" sz="2000" dirty="0"/>
              <a:t> Bu ilgi alanı daha çok Resim, Heykel ve El sanatları ile ilgili eserleri incelemek veya bu tür eserler ortaya koymakla ifadesini bulur. Güzel Sanatlar Fakültesi en uygun eğitim programıdır.</a:t>
            </a:r>
          </a:p>
          <a:p>
            <a:r>
              <a:rPr lang="tr-TR" sz="2000" b="1" dirty="0"/>
              <a:t>10 – Müzik:</a:t>
            </a:r>
            <a:r>
              <a:rPr lang="tr-TR" sz="2000" dirty="0"/>
              <a:t> Müzik aleti çalma, müzik dinleme, beste yapma gibi davranışlarda kendisini gösterir. Konservatuarlar en uygun eğitim alanıdır.</a:t>
            </a:r>
          </a:p>
          <a:p>
            <a:r>
              <a:rPr lang="tr-TR" sz="2000" b="1" dirty="0"/>
              <a:t>11 – Sosyal Yardım:</a:t>
            </a:r>
            <a:r>
              <a:rPr lang="tr-TR" sz="2000" dirty="0"/>
              <a:t> Sosyal yardım ilgisi, hasta, yoksul ve sakat insanlara yardım etme ve onların sıkıntılarını azaltma gibi davranışlarda ifadesini bulur. Tıp, Psikoloji, Sosyal Hizmetler, Hemşirelik, Psikolojik Danışmanlık, Özel Eğitim Öğretmenliği gibi mesleklerde kendini gösterir.</a:t>
            </a:r>
          </a:p>
        </p:txBody>
      </p:sp>
    </p:spTree>
    <p:extLst>
      <p:ext uri="{BB962C8B-B14F-4D97-AF65-F5344CB8AC3E}">
        <p14:creationId xmlns:p14="http://schemas.microsoft.com/office/powerpoint/2010/main" val="902277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328576" y="299803"/>
            <a:ext cx="6305758"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MESLEK SEÇİMİNDE İLGİ,YETENEK VE DEĞERLERİN İLİŞKİSİ</a:t>
            </a:r>
          </a:p>
        </p:txBody>
      </p:sp>
      <p:sp>
        <p:nvSpPr>
          <p:cNvPr id="4" name="Dikdörtgen 3"/>
          <p:cNvSpPr/>
          <p:nvPr/>
        </p:nvSpPr>
        <p:spPr>
          <a:xfrm>
            <a:off x="2070039" y="1204986"/>
            <a:ext cx="6822831" cy="1754326"/>
          </a:xfrm>
          <a:prstGeom prst="rect">
            <a:avLst/>
          </a:prstGeom>
        </p:spPr>
        <p:txBody>
          <a:bodyPr wrap="square">
            <a:spAutoFit/>
          </a:bodyPr>
          <a:lstStyle/>
          <a:p>
            <a:pPr marL="285750" indent="-285750">
              <a:buFont typeface="Arial" panose="020B0604020202020204" pitchFamily="34" charset="0"/>
              <a:buChar char="•"/>
            </a:pPr>
            <a:r>
              <a:rPr lang="tr-TR" dirty="0"/>
              <a:t>İlgi duyduğumuz alan yeteneklerimiz, meslek değerlerimiz , kişilik özelliklerimiz ile uyuşursa ve bu uyumluluk içinde olan mesleklerden birine yönelirsek sonuç olarak yapacağımız işten çok yüksek olasılıkla mutluluk duyar, doyum sağlarız</a:t>
            </a:r>
            <a:r>
              <a:rPr lang="tr-TR" dirty="0" smtClean="0"/>
              <a:t>.</a:t>
            </a:r>
          </a:p>
          <a:p>
            <a:pPr marL="285750" indent="-285750">
              <a:buFont typeface="Arial" panose="020B0604020202020204" pitchFamily="34" charset="0"/>
              <a:buChar char="•"/>
            </a:pPr>
            <a:endParaRPr lang="tr-TR" dirty="0" smtClean="0"/>
          </a:p>
          <a:p>
            <a:r>
              <a:rPr lang="tr-TR" dirty="0" smtClean="0"/>
              <a:t>      Çeşitli alanlara ilgi duyulabilir</a:t>
            </a:r>
            <a:endParaRPr lang="tr-TR" dirty="0"/>
          </a:p>
        </p:txBody>
      </p:sp>
      <p:pic>
        <p:nvPicPr>
          <p:cNvPr id="6" name="Resim 5"/>
          <p:cNvPicPr>
            <a:picLocks noChangeAspect="1"/>
          </p:cNvPicPr>
          <p:nvPr/>
        </p:nvPicPr>
        <p:blipFill rotWithShape="1">
          <a:blip r:embed="rId2">
            <a:extLst>
              <a:ext uri="{28A0092B-C50C-407E-A947-70E740481C1C}">
                <a14:useLocalDpi xmlns:a14="http://schemas.microsoft.com/office/drawing/2010/main" val="0"/>
              </a:ext>
            </a:extLst>
          </a:blip>
          <a:srcRect t="20444"/>
          <a:stretch/>
        </p:blipFill>
        <p:spPr>
          <a:xfrm>
            <a:off x="2070039" y="2941167"/>
            <a:ext cx="7134830" cy="4257118"/>
          </a:xfrm>
          <a:prstGeom prst="rect">
            <a:avLst/>
          </a:prstGeom>
        </p:spPr>
      </p:pic>
    </p:spTree>
    <p:extLst>
      <p:ext uri="{BB962C8B-B14F-4D97-AF65-F5344CB8AC3E}">
        <p14:creationId xmlns:p14="http://schemas.microsoft.com/office/powerpoint/2010/main" val="968541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3350" y="3456673"/>
            <a:ext cx="5343525" cy="646331"/>
          </a:xfrm>
          <a:prstGeom prst="rect">
            <a:avLst/>
          </a:prstGeom>
        </p:spPr>
        <p:txBody>
          <a:bodyPr>
            <a:spAutoFit/>
          </a:bodyPr>
          <a:lstStyle/>
          <a:p>
            <a:pPr algn="ctr"/>
            <a:r>
              <a:rPr lang="tr-TR" b="1" dirty="0">
                <a:solidFill>
                  <a:schemeClr val="bg1"/>
                </a:solidFill>
                <a:latin typeface="Times New Roman" panose="02020603050405020304" pitchFamily="18" charset="0"/>
                <a:cs typeface="Times New Roman" panose="02020603050405020304" pitchFamily="18" charset="0"/>
              </a:rPr>
              <a:t>MESLEK SEÇİMİNDE İLGİ,YETENEK VE DEĞERLERİN İLİŞKİSİ</a:t>
            </a:r>
          </a:p>
        </p:txBody>
      </p:sp>
      <p:sp>
        <p:nvSpPr>
          <p:cNvPr id="3" name="Dikdörtgen 2"/>
          <p:cNvSpPr/>
          <p:nvPr/>
        </p:nvSpPr>
        <p:spPr>
          <a:xfrm>
            <a:off x="2328576" y="299803"/>
            <a:ext cx="6305758"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MESLEK SEÇİMİNDE İLGİ,YETENEK VE DEĞERLERİN İLİŞKİSİ</a:t>
            </a:r>
          </a:p>
        </p:txBody>
      </p:sp>
      <p:sp>
        <p:nvSpPr>
          <p:cNvPr id="4" name="Dikdörtgen 3"/>
          <p:cNvSpPr/>
          <p:nvPr/>
        </p:nvSpPr>
        <p:spPr>
          <a:xfrm>
            <a:off x="2328576" y="2177688"/>
            <a:ext cx="5688299" cy="4093428"/>
          </a:xfrm>
          <a:prstGeom prst="rect">
            <a:avLst/>
          </a:prstGeom>
        </p:spPr>
        <p:txBody>
          <a:bodyPr wrap="square">
            <a:spAutoFit/>
          </a:bodyPr>
          <a:lstStyle/>
          <a:p>
            <a:pPr marL="342900" indent="-342900">
              <a:buFont typeface="Wingdings" panose="05000000000000000000" pitchFamily="2" charset="2"/>
              <a:buChar char="Ø"/>
            </a:pPr>
            <a:r>
              <a:rPr lang="tr-TR" sz="2000" b="1" dirty="0" smtClean="0">
                <a:solidFill>
                  <a:schemeClr val="accent2">
                    <a:lumMod val="50000"/>
                  </a:schemeClr>
                </a:solidFill>
              </a:rPr>
              <a:t>Meslek Değerleri</a:t>
            </a:r>
          </a:p>
          <a:p>
            <a:endParaRPr lang="tr-TR" sz="2000" b="1" dirty="0" smtClean="0"/>
          </a:p>
          <a:p>
            <a:r>
              <a:rPr lang="tr-TR" sz="2000" dirty="0" smtClean="0"/>
              <a:t>Değerler</a:t>
            </a:r>
            <a:r>
              <a:rPr lang="tr-TR" sz="2000" dirty="0"/>
              <a:t>, ulaşmak istediğimiz hedeflere atfettiğimiz önemi ifade eder. Bir mesleği bizim için değerli kılan özelliklere ise meslek değerleri denir. Başka bir ifadeyle meslek değerleri; bir mesleğe girme sonucunda o mesleğin getirilerinden elde edilen doyumdur. </a:t>
            </a:r>
            <a:endParaRPr lang="tr-TR" sz="2000" dirty="0" smtClean="0"/>
          </a:p>
          <a:p>
            <a:endParaRPr lang="tr-TR" sz="2000" dirty="0"/>
          </a:p>
          <a:p>
            <a:r>
              <a:rPr lang="tr-TR" sz="2000" dirty="0" smtClean="0"/>
              <a:t>MESLEKTEN </a:t>
            </a:r>
            <a:r>
              <a:rPr lang="tr-TR" sz="2000" dirty="0"/>
              <a:t>BEKLENTİLERİM NELER? </a:t>
            </a:r>
            <a:endParaRPr lang="tr-TR" sz="2000" dirty="0" smtClean="0"/>
          </a:p>
          <a:p>
            <a:r>
              <a:rPr lang="tr-TR" sz="2000" dirty="0" smtClean="0"/>
              <a:t>MESLEĞİN </a:t>
            </a:r>
            <a:r>
              <a:rPr lang="tr-TR" sz="2000" dirty="0"/>
              <a:t>GETİRİLERİ NELER</a:t>
            </a:r>
            <a:r>
              <a:rPr lang="tr-TR" sz="2000" dirty="0" smtClean="0"/>
              <a:t>?</a:t>
            </a:r>
          </a:p>
          <a:p>
            <a:r>
              <a:rPr lang="tr-TR" sz="2000" dirty="0" smtClean="0"/>
              <a:t> </a:t>
            </a:r>
            <a:r>
              <a:rPr lang="tr-TR" sz="2000" dirty="0"/>
              <a:t>soruları, meslek değerlerinin anlaşılabilmesi ve keşfedilebilmesi için sorulabilir</a:t>
            </a:r>
            <a:r>
              <a:rPr lang="tr-TR" sz="2000" dirty="0" smtClean="0"/>
              <a:t>.</a:t>
            </a:r>
            <a:endParaRPr lang="tr-TR" sz="2000" dirty="0"/>
          </a:p>
        </p:txBody>
      </p:sp>
    </p:spTree>
    <p:extLst>
      <p:ext uri="{BB962C8B-B14F-4D97-AF65-F5344CB8AC3E}">
        <p14:creationId xmlns:p14="http://schemas.microsoft.com/office/powerpoint/2010/main" val="22000954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3350" y="3456673"/>
            <a:ext cx="5343525" cy="646331"/>
          </a:xfrm>
          <a:prstGeom prst="rect">
            <a:avLst/>
          </a:prstGeom>
        </p:spPr>
        <p:txBody>
          <a:bodyPr>
            <a:spAutoFit/>
          </a:bodyPr>
          <a:lstStyle/>
          <a:p>
            <a:pPr algn="ctr"/>
            <a:r>
              <a:rPr lang="tr-TR" b="1" dirty="0">
                <a:solidFill>
                  <a:schemeClr val="bg1"/>
                </a:solidFill>
                <a:latin typeface="Times New Roman" panose="02020603050405020304" pitchFamily="18" charset="0"/>
                <a:cs typeface="Times New Roman" panose="02020603050405020304" pitchFamily="18" charset="0"/>
              </a:rPr>
              <a:t>MESLEK SEÇİMİNDE İLGİ,YETENEK VE DEĞERLERİN İLİŞKİSİ</a:t>
            </a:r>
          </a:p>
        </p:txBody>
      </p:sp>
      <p:sp>
        <p:nvSpPr>
          <p:cNvPr id="3" name="Dikdörtgen 2"/>
          <p:cNvSpPr/>
          <p:nvPr/>
        </p:nvSpPr>
        <p:spPr>
          <a:xfrm>
            <a:off x="2328576" y="299803"/>
            <a:ext cx="6305758"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MESLEK SEÇİMİNDE İLGİ,YETENEK VE DEĞERLERİN İLİŞKİSİ</a:t>
            </a:r>
          </a:p>
        </p:txBody>
      </p:sp>
      <p:sp>
        <p:nvSpPr>
          <p:cNvPr id="5" name="Dikdörtgen 4"/>
          <p:cNvSpPr/>
          <p:nvPr/>
        </p:nvSpPr>
        <p:spPr>
          <a:xfrm>
            <a:off x="1279548" y="1260824"/>
            <a:ext cx="8131127" cy="5940088"/>
          </a:xfrm>
          <a:prstGeom prst="rect">
            <a:avLst/>
          </a:prstGeom>
        </p:spPr>
        <p:txBody>
          <a:bodyPr wrap="square">
            <a:spAutoFit/>
          </a:bodyPr>
          <a:lstStyle/>
          <a:p>
            <a:r>
              <a:rPr lang="tr-TR" sz="2000" b="1" dirty="0" smtClean="0">
                <a:cs typeface="Levenim MT" panose="02010502060101010101" pitchFamily="2" charset="-79"/>
              </a:rPr>
              <a:t>Başlıca mesleki değerler </a:t>
            </a:r>
          </a:p>
          <a:p>
            <a:endParaRPr lang="tr-TR" sz="2000" dirty="0" smtClean="0">
              <a:solidFill>
                <a:srgbClr val="FF0000"/>
              </a:solidFill>
            </a:endParaRPr>
          </a:p>
          <a:p>
            <a:pPr>
              <a:buFont typeface="Arial" panose="020B0604020202020204" pitchFamily="34" charset="0"/>
              <a:buChar char="•"/>
            </a:pPr>
            <a:r>
              <a:rPr lang="tr-TR" sz="2000" dirty="0" smtClean="0">
                <a:solidFill>
                  <a:srgbClr val="FF0000"/>
                </a:solidFill>
              </a:rPr>
              <a:t>Yüksek </a:t>
            </a:r>
            <a:r>
              <a:rPr lang="tr-TR" sz="2000" dirty="0">
                <a:solidFill>
                  <a:srgbClr val="FF0000"/>
                </a:solidFill>
              </a:rPr>
              <a:t>Ücret:</a:t>
            </a:r>
            <a:r>
              <a:rPr lang="tr-TR" sz="2000" dirty="0">
                <a:solidFill>
                  <a:srgbClr val="212529"/>
                </a:solidFill>
              </a:rPr>
              <a:t> Çok para kazanma ve yüksek hayat standartlarında yaşama.</a:t>
            </a:r>
          </a:p>
          <a:p>
            <a:pPr>
              <a:buFont typeface="Arial" panose="020B0604020202020204" pitchFamily="34" charset="0"/>
              <a:buChar char="•"/>
            </a:pPr>
            <a:r>
              <a:rPr lang="tr-TR" sz="2000" dirty="0">
                <a:solidFill>
                  <a:srgbClr val="FF0000"/>
                </a:solidFill>
              </a:rPr>
              <a:t>Esnek Çalışma Saatleri:</a:t>
            </a:r>
            <a:r>
              <a:rPr lang="tr-TR" sz="2000" dirty="0">
                <a:solidFill>
                  <a:srgbClr val="212529"/>
                </a:solidFill>
              </a:rPr>
              <a:t> Çalışma saatlerini bireyin kendisinin belirleyebilmesi</a:t>
            </a:r>
            <a:r>
              <a:rPr lang="tr-TR" sz="2000" dirty="0" smtClean="0">
                <a:solidFill>
                  <a:srgbClr val="212529"/>
                </a:solidFill>
              </a:rPr>
              <a:t>.</a:t>
            </a:r>
            <a:endParaRPr lang="tr-TR" sz="2000" dirty="0" smtClean="0">
              <a:solidFill>
                <a:srgbClr val="FF0000"/>
              </a:solidFill>
            </a:endParaRPr>
          </a:p>
          <a:p>
            <a:pPr>
              <a:buFont typeface="Arial" panose="020B0604020202020204" pitchFamily="34" charset="0"/>
              <a:buChar char="•"/>
            </a:pPr>
            <a:r>
              <a:rPr lang="tr-TR" sz="2000" dirty="0" smtClean="0">
                <a:solidFill>
                  <a:srgbClr val="FF0000"/>
                </a:solidFill>
              </a:rPr>
              <a:t>Sosyal </a:t>
            </a:r>
            <a:r>
              <a:rPr lang="tr-TR" sz="2000" dirty="0">
                <a:solidFill>
                  <a:srgbClr val="FF0000"/>
                </a:solidFill>
              </a:rPr>
              <a:t>Güvence: </a:t>
            </a:r>
            <a:r>
              <a:rPr lang="tr-TR" sz="2000" dirty="0">
                <a:solidFill>
                  <a:srgbClr val="212529"/>
                </a:solidFill>
              </a:rPr>
              <a:t>İşsiz kalmama veya gelecekte kendini güvende hissedecek bir gelire veya emeklilik gibi olanaklara sahip olma.</a:t>
            </a:r>
          </a:p>
          <a:p>
            <a:pPr>
              <a:buFont typeface="Arial" panose="020B0604020202020204" pitchFamily="34" charset="0"/>
              <a:buChar char="•"/>
            </a:pPr>
            <a:r>
              <a:rPr lang="tr-TR" sz="2000" dirty="0">
                <a:solidFill>
                  <a:srgbClr val="FF0000"/>
                </a:solidFill>
              </a:rPr>
              <a:t>Toplumsal Saygınlık: </a:t>
            </a:r>
            <a:r>
              <a:rPr lang="tr-TR" sz="2000" dirty="0">
                <a:solidFill>
                  <a:srgbClr val="212529"/>
                </a:solidFill>
              </a:rPr>
              <a:t>Toplumda saygın bir yer edinme, yaptıklarından ötürü onurlandırılma.</a:t>
            </a:r>
          </a:p>
          <a:p>
            <a:pPr>
              <a:buFont typeface="Arial" panose="020B0604020202020204" pitchFamily="34" charset="0"/>
              <a:buChar char="•"/>
            </a:pPr>
            <a:r>
              <a:rPr lang="tr-TR" sz="2000" dirty="0">
                <a:solidFill>
                  <a:srgbClr val="FF0000"/>
                </a:solidFill>
              </a:rPr>
              <a:t>Ün Sahibi Olma:</a:t>
            </a:r>
            <a:r>
              <a:rPr lang="tr-TR" sz="2000" dirty="0">
                <a:solidFill>
                  <a:srgbClr val="212529"/>
                </a:solidFill>
              </a:rPr>
              <a:t> Herkes tarafından bilinen bir kişi olma, adını duyurma.</a:t>
            </a:r>
          </a:p>
          <a:p>
            <a:pPr>
              <a:buFont typeface="Arial" panose="020B0604020202020204" pitchFamily="34" charset="0"/>
              <a:buChar char="•"/>
            </a:pPr>
            <a:r>
              <a:rPr lang="tr-TR" sz="2000" dirty="0">
                <a:solidFill>
                  <a:srgbClr val="FF0000"/>
                </a:solidFill>
              </a:rPr>
              <a:t>Yaratıcılık: </a:t>
            </a:r>
            <a:r>
              <a:rPr lang="tr-TR" sz="2000" dirty="0">
                <a:solidFill>
                  <a:srgbClr val="212529"/>
                </a:solidFill>
              </a:rPr>
              <a:t>Yeni, özgün şeyler ve fikirler ortaya koyabilme ve bunları uygulayabilme.</a:t>
            </a:r>
          </a:p>
          <a:p>
            <a:pPr>
              <a:buFont typeface="Arial" panose="020B0604020202020204" pitchFamily="34" charset="0"/>
              <a:buChar char="•"/>
            </a:pPr>
            <a:r>
              <a:rPr lang="tr-TR" sz="2000" dirty="0">
                <a:solidFill>
                  <a:srgbClr val="FF0000"/>
                </a:solidFill>
              </a:rPr>
              <a:t>Yarışma: </a:t>
            </a:r>
            <a:r>
              <a:rPr lang="tr-TR" sz="2000" dirty="0">
                <a:solidFill>
                  <a:srgbClr val="212529"/>
                </a:solidFill>
              </a:rPr>
              <a:t>Yarışarak başkalarından üstün olduğunu kanıtlama.</a:t>
            </a:r>
          </a:p>
          <a:p>
            <a:pPr>
              <a:buFont typeface="Arial" panose="020B0604020202020204" pitchFamily="34" charset="0"/>
              <a:buChar char="•"/>
            </a:pPr>
            <a:r>
              <a:rPr lang="tr-TR" sz="2000" dirty="0">
                <a:solidFill>
                  <a:srgbClr val="FF0000"/>
                </a:solidFill>
              </a:rPr>
              <a:t>İşbirliği:</a:t>
            </a:r>
            <a:r>
              <a:rPr lang="tr-TR" sz="2000" dirty="0">
                <a:solidFill>
                  <a:srgbClr val="212529"/>
                </a:solidFill>
              </a:rPr>
              <a:t> Başkalarına danışarak, sorumluluğu başkaları ile paylaşarak çalışabilme.</a:t>
            </a:r>
          </a:p>
          <a:p>
            <a:pPr>
              <a:buFont typeface="Arial" panose="020B0604020202020204" pitchFamily="34" charset="0"/>
              <a:buChar char="•"/>
            </a:pPr>
            <a:r>
              <a:rPr lang="tr-TR" sz="2000" dirty="0">
                <a:solidFill>
                  <a:srgbClr val="FF0000"/>
                </a:solidFill>
              </a:rPr>
              <a:t>Liderlik: </a:t>
            </a:r>
            <a:r>
              <a:rPr lang="tr-TR" sz="2000" dirty="0">
                <a:solidFill>
                  <a:srgbClr val="212529"/>
                </a:solidFill>
              </a:rPr>
              <a:t>Başkalarını yönetebilecek bir konumda olma.</a:t>
            </a:r>
          </a:p>
          <a:p>
            <a:pPr>
              <a:buFont typeface="Arial" panose="020B0604020202020204" pitchFamily="34" charset="0"/>
              <a:buChar char="•"/>
            </a:pPr>
            <a:r>
              <a:rPr lang="tr-TR" sz="2000" dirty="0">
                <a:solidFill>
                  <a:srgbClr val="FF0000"/>
                </a:solidFill>
              </a:rPr>
              <a:t>Bağımsızlık:</a:t>
            </a:r>
            <a:r>
              <a:rPr lang="tr-TR" sz="2000" dirty="0">
                <a:solidFill>
                  <a:srgbClr val="212529"/>
                </a:solidFill>
              </a:rPr>
              <a:t> Bağımsız olabilme, işini başkalarına bağımlı olmadan istediği gibi yapabilme.</a:t>
            </a:r>
          </a:p>
          <a:p>
            <a:pPr>
              <a:buFont typeface="Arial" panose="020B0604020202020204" pitchFamily="34" charset="0"/>
              <a:buChar char="•"/>
            </a:pPr>
            <a:r>
              <a:rPr lang="tr-TR" sz="2000" dirty="0">
                <a:solidFill>
                  <a:srgbClr val="FF0000"/>
                </a:solidFill>
              </a:rPr>
              <a:t>Başarı: </a:t>
            </a:r>
            <a:r>
              <a:rPr lang="tr-TR" sz="2000" dirty="0">
                <a:solidFill>
                  <a:srgbClr val="212529"/>
                </a:solidFill>
              </a:rPr>
              <a:t>İyi sonuçlar elde edildiğini hissetme.</a:t>
            </a:r>
          </a:p>
          <a:p>
            <a:pPr>
              <a:buFont typeface="Arial" panose="020B0604020202020204" pitchFamily="34" charset="0"/>
              <a:buChar char="•"/>
            </a:pPr>
            <a:r>
              <a:rPr lang="tr-TR" sz="2000" dirty="0">
                <a:solidFill>
                  <a:srgbClr val="FF0000"/>
                </a:solidFill>
              </a:rPr>
              <a:t>Özgecilik:</a:t>
            </a:r>
            <a:r>
              <a:rPr lang="tr-TR" sz="2000" dirty="0">
                <a:solidFill>
                  <a:srgbClr val="212529"/>
                </a:solidFill>
              </a:rPr>
              <a:t> Başkalarına yardım hizmetlerini yerine getirme.</a:t>
            </a:r>
            <a:endParaRPr lang="tr-TR" sz="2000" b="0" i="0" dirty="0">
              <a:solidFill>
                <a:srgbClr val="212529"/>
              </a:solidFill>
              <a:effectLst/>
            </a:endParaRPr>
          </a:p>
        </p:txBody>
      </p:sp>
    </p:spTree>
    <p:extLst>
      <p:ext uri="{BB962C8B-B14F-4D97-AF65-F5344CB8AC3E}">
        <p14:creationId xmlns:p14="http://schemas.microsoft.com/office/powerpoint/2010/main" val="1270307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3350" y="3733672"/>
            <a:ext cx="5343525" cy="646331"/>
          </a:xfrm>
          <a:prstGeom prst="rect">
            <a:avLst/>
          </a:prstGeom>
        </p:spPr>
        <p:txBody>
          <a:bodyPr>
            <a:spAutoFit/>
          </a:bodyPr>
          <a:lstStyle/>
          <a:p>
            <a:pPr algn="ctr"/>
            <a:r>
              <a:rPr lang="tr-TR" b="1" dirty="0">
                <a:solidFill>
                  <a:schemeClr val="bg1"/>
                </a:solidFill>
                <a:latin typeface="Times New Roman" panose="02020603050405020304" pitchFamily="18" charset="0"/>
                <a:cs typeface="Times New Roman" panose="02020603050405020304" pitchFamily="18" charset="0"/>
              </a:rPr>
              <a:t>MESLEK SEÇİMİNDE İLGİ,YETENEK VE DEĞERLERİN İLİŞKİSİ</a:t>
            </a:r>
          </a:p>
        </p:txBody>
      </p:sp>
      <p:sp>
        <p:nvSpPr>
          <p:cNvPr id="3" name="Dikdörtgen 2"/>
          <p:cNvSpPr/>
          <p:nvPr/>
        </p:nvSpPr>
        <p:spPr>
          <a:xfrm>
            <a:off x="2328576" y="299803"/>
            <a:ext cx="6305758"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MESLEK SEÇİMİNDE İLGİ,YETENEK VE DEĞERLERİN İLİŞKİSİ</a:t>
            </a:r>
          </a:p>
        </p:txBody>
      </p:sp>
      <p:sp>
        <p:nvSpPr>
          <p:cNvPr id="4" name="Dikdörtgen 3"/>
          <p:cNvSpPr/>
          <p:nvPr/>
        </p:nvSpPr>
        <p:spPr>
          <a:xfrm>
            <a:off x="2328576" y="1717735"/>
            <a:ext cx="6470650" cy="5324535"/>
          </a:xfrm>
          <a:prstGeom prst="rect">
            <a:avLst/>
          </a:prstGeom>
        </p:spPr>
        <p:txBody>
          <a:bodyPr wrap="square">
            <a:spAutoFit/>
          </a:bodyPr>
          <a:lstStyle/>
          <a:p>
            <a:pPr marL="285750" indent="-285750">
              <a:buFont typeface="Wingdings" panose="05000000000000000000" pitchFamily="2" charset="2"/>
              <a:buChar char="Ø"/>
            </a:pPr>
            <a:r>
              <a:rPr lang="tr-TR" sz="2000" b="1" dirty="0" smtClean="0">
                <a:solidFill>
                  <a:schemeClr val="accent2">
                    <a:lumMod val="50000"/>
                  </a:schemeClr>
                </a:solidFill>
              </a:rPr>
              <a:t>Kişilik Özelikleri</a:t>
            </a:r>
          </a:p>
          <a:p>
            <a:r>
              <a:rPr lang="tr-TR" sz="2000" dirty="0" smtClean="0"/>
              <a:t>Kişisel </a:t>
            </a:r>
            <a:r>
              <a:rPr lang="tr-TR" sz="2000" dirty="0"/>
              <a:t>özellikler, bireyden bireye farklılık gösteren ve insanın karakterini ön plana çıkaran özelliklerdir</a:t>
            </a:r>
            <a:r>
              <a:rPr lang="tr-TR" sz="2000" dirty="0" smtClean="0"/>
              <a:t>.</a:t>
            </a:r>
          </a:p>
          <a:p>
            <a:r>
              <a:rPr lang="tr-TR" sz="2000" dirty="0"/>
              <a:t>Her insanın kendine has özellikleri vardır. Karakterin bir yansıması olan bu özelliklerin bazıları genetikken bazıları sonradan kazanılır. Olumlu ve olumsuz olmak üzere ikiye ayrılan bireysel özellikler ergenlik döneminde ortaya çıkmaya başlar. </a:t>
            </a:r>
            <a:endParaRPr lang="tr-TR" sz="2000" dirty="0" smtClean="0"/>
          </a:p>
          <a:p>
            <a:endParaRPr lang="tr-TR" sz="2000" dirty="0" smtClean="0"/>
          </a:p>
          <a:p>
            <a:r>
              <a:rPr lang="tr-TR" sz="2000" dirty="0" smtClean="0"/>
              <a:t>Kişisel </a:t>
            </a:r>
            <a:r>
              <a:rPr lang="tr-TR" sz="2000" dirty="0"/>
              <a:t>özelliklerin kazanılmasında etkili olan diğer faktörler şu şekilde sıralanabilir: </a:t>
            </a:r>
            <a:endParaRPr lang="tr-TR" sz="2000" dirty="0" smtClean="0"/>
          </a:p>
          <a:p>
            <a:r>
              <a:rPr lang="tr-TR" sz="2000" dirty="0" smtClean="0"/>
              <a:t>1- Aile</a:t>
            </a:r>
          </a:p>
          <a:p>
            <a:r>
              <a:rPr lang="tr-TR" sz="2000" dirty="0" smtClean="0"/>
              <a:t> </a:t>
            </a:r>
            <a:r>
              <a:rPr lang="tr-TR" sz="2000" dirty="0"/>
              <a:t>2- Mizaç </a:t>
            </a:r>
            <a:endParaRPr lang="tr-TR" sz="2000" dirty="0" smtClean="0"/>
          </a:p>
          <a:p>
            <a:r>
              <a:rPr lang="tr-TR" sz="2000" dirty="0" smtClean="0"/>
              <a:t>3-Alınan </a:t>
            </a:r>
            <a:r>
              <a:rPr lang="tr-TR" sz="2000" dirty="0"/>
              <a:t>eğitim </a:t>
            </a:r>
            <a:endParaRPr lang="tr-TR" sz="2000" dirty="0" smtClean="0"/>
          </a:p>
          <a:p>
            <a:r>
              <a:rPr lang="tr-TR" sz="2000" dirty="0" smtClean="0"/>
              <a:t>4- </a:t>
            </a:r>
            <a:r>
              <a:rPr lang="tr-TR" sz="2000" dirty="0"/>
              <a:t>Arkadaş çevresi </a:t>
            </a:r>
            <a:endParaRPr lang="tr-TR" sz="2000" dirty="0" smtClean="0"/>
          </a:p>
          <a:p>
            <a:r>
              <a:rPr lang="tr-TR" sz="2000" dirty="0" smtClean="0"/>
              <a:t>5- </a:t>
            </a:r>
            <a:r>
              <a:rPr lang="tr-TR" sz="2000" dirty="0"/>
              <a:t>Yetenekler ve hobiler </a:t>
            </a:r>
            <a:endParaRPr lang="tr-TR" sz="2000" dirty="0" smtClean="0"/>
          </a:p>
          <a:p>
            <a:r>
              <a:rPr lang="tr-TR" sz="2000" dirty="0" smtClean="0"/>
              <a:t>6-Yetiştirilme </a:t>
            </a:r>
            <a:r>
              <a:rPr lang="tr-TR" sz="2000" dirty="0"/>
              <a:t>tarzı</a:t>
            </a:r>
          </a:p>
        </p:txBody>
      </p:sp>
    </p:spTree>
    <p:extLst>
      <p:ext uri="{BB962C8B-B14F-4D97-AF65-F5344CB8AC3E}">
        <p14:creationId xmlns:p14="http://schemas.microsoft.com/office/powerpoint/2010/main" val="954830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3350" y="3733672"/>
            <a:ext cx="5343525" cy="646331"/>
          </a:xfrm>
          <a:prstGeom prst="rect">
            <a:avLst/>
          </a:prstGeom>
        </p:spPr>
        <p:txBody>
          <a:bodyPr>
            <a:spAutoFit/>
          </a:bodyPr>
          <a:lstStyle/>
          <a:p>
            <a:pPr algn="ctr"/>
            <a:r>
              <a:rPr lang="tr-TR" b="1" dirty="0">
                <a:solidFill>
                  <a:schemeClr val="bg1"/>
                </a:solidFill>
                <a:latin typeface="Times New Roman" panose="02020603050405020304" pitchFamily="18" charset="0"/>
                <a:cs typeface="Times New Roman" panose="02020603050405020304" pitchFamily="18" charset="0"/>
              </a:rPr>
              <a:t>MESLEK SEÇİMİNDE İLGİ,YETENEK VE DEĞERLERİN İLİŞKİSİ</a:t>
            </a:r>
          </a:p>
        </p:txBody>
      </p:sp>
      <p:sp>
        <p:nvSpPr>
          <p:cNvPr id="3" name="Dikdörtgen 2"/>
          <p:cNvSpPr/>
          <p:nvPr/>
        </p:nvSpPr>
        <p:spPr>
          <a:xfrm>
            <a:off x="2328576" y="299803"/>
            <a:ext cx="6305758"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MESLEK SEÇİMİNDE İLGİ,YETENEK VE DEĞERLERİN İLİŞKİSİ</a:t>
            </a:r>
          </a:p>
        </p:txBody>
      </p:sp>
      <p:graphicFrame>
        <p:nvGraphicFramePr>
          <p:cNvPr id="5" name="Tablo 4"/>
          <p:cNvGraphicFramePr>
            <a:graphicFrameLocks noGrp="1"/>
          </p:cNvGraphicFramePr>
          <p:nvPr>
            <p:extLst>
              <p:ext uri="{D42A27DB-BD31-4B8C-83A1-F6EECF244321}">
                <p14:modId xmlns:p14="http://schemas.microsoft.com/office/powerpoint/2010/main" val="2541308722"/>
              </p:ext>
            </p:extLst>
          </p:nvPr>
        </p:nvGraphicFramePr>
        <p:xfrm>
          <a:off x="956603" y="2546252"/>
          <a:ext cx="8750106" cy="4693920"/>
        </p:xfrm>
        <a:graphic>
          <a:graphicData uri="http://schemas.openxmlformats.org/drawingml/2006/table">
            <a:tbl>
              <a:tblPr firstRow="1" firstCol="1" lastRow="1" lastCol="1" bandRow="1" bandCol="1"/>
              <a:tblGrid>
                <a:gridCol w="1355434">
                  <a:extLst>
                    <a:ext uri="{9D8B030D-6E8A-4147-A177-3AD203B41FA5}">
                      <a16:colId xmlns:a16="http://schemas.microsoft.com/office/drawing/2014/main" val="20000"/>
                    </a:ext>
                  </a:extLst>
                </a:gridCol>
                <a:gridCol w="1764181">
                  <a:extLst>
                    <a:ext uri="{9D8B030D-6E8A-4147-A177-3AD203B41FA5}">
                      <a16:colId xmlns:a16="http://schemas.microsoft.com/office/drawing/2014/main" val="20001"/>
                    </a:ext>
                  </a:extLst>
                </a:gridCol>
                <a:gridCol w="3134214">
                  <a:extLst>
                    <a:ext uri="{9D8B030D-6E8A-4147-A177-3AD203B41FA5}">
                      <a16:colId xmlns:a16="http://schemas.microsoft.com/office/drawing/2014/main" val="20002"/>
                    </a:ext>
                  </a:extLst>
                </a:gridCol>
                <a:gridCol w="2496277">
                  <a:extLst>
                    <a:ext uri="{9D8B030D-6E8A-4147-A177-3AD203B41FA5}">
                      <a16:colId xmlns:a16="http://schemas.microsoft.com/office/drawing/2014/main" val="20003"/>
                    </a:ext>
                  </a:extLst>
                </a:gridCol>
              </a:tblGrid>
              <a:tr h="389674">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KİŞİLİK TİPİ</a:t>
                      </a:r>
                      <a:endParaRPr lang="tr-TR"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BELİRGİN ÖZELLİKLERİ</a:t>
                      </a:r>
                      <a:endParaRPr lang="tr-TR"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BASKIN TALEPLER/ETKİNLİKLER</a:t>
                      </a:r>
                      <a:endParaRPr lang="tr-TR"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TİPİK MESLEKLER</a:t>
                      </a:r>
                      <a:endParaRPr lang="tr-TR"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69026">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GERÇEKÇİ</a:t>
                      </a:r>
                      <a:endParaRPr lang="tr-TR"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Sabırlı ve hoşgörülü, pratik, maddeci, erkeksi, </a:t>
                      </a:r>
                      <a:r>
                        <a:rPr lang="tr-TR" sz="1400" dirty="0" err="1">
                          <a:effectLst/>
                          <a:latin typeface="Times New Roman" panose="02020603050405020304" pitchFamily="18" charset="0"/>
                          <a:ea typeface="Times New Roman" panose="02020603050405020304" pitchFamily="18" charset="0"/>
                        </a:rPr>
                        <a:t>antisosyal</a:t>
                      </a:r>
                      <a:r>
                        <a:rPr lang="tr-TR" sz="1400" dirty="0">
                          <a:effectLst/>
                          <a:latin typeface="Times New Roman" panose="02020603050405020304" pitchFamily="18" charset="0"/>
                          <a:ea typeface="Times New Roman" panose="02020603050405020304" pitchFamily="18" charset="0"/>
                        </a:rPr>
                        <a:t>, uyumlu, içten, doğal, sabırlı, iç görüleri ve başarma güdüleri fazla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*Kas etkinliği, motor koordinasyonu gerektiren işler</a:t>
                      </a:r>
                    </a:p>
                    <a:p>
                      <a:pPr algn="ctr">
                        <a:spcAft>
                          <a:spcPts val="0"/>
                        </a:spcAft>
                      </a:pPr>
                      <a:r>
                        <a:rPr lang="tr-TR" sz="1400" dirty="0">
                          <a:effectLst/>
                          <a:latin typeface="Times New Roman" panose="02020603050405020304" pitchFamily="18" charset="0"/>
                          <a:ea typeface="Times New Roman" panose="02020603050405020304" pitchFamily="18" charset="0"/>
                        </a:rPr>
                        <a:t>*Açık havadaki işler, mekanik, sistematik çalışmalar</a:t>
                      </a:r>
                    </a:p>
                    <a:p>
                      <a:pPr algn="ctr">
                        <a:spcAft>
                          <a:spcPts val="0"/>
                        </a:spcAft>
                      </a:pPr>
                      <a:r>
                        <a:rPr lang="tr-TR" sz="1400" dirty="0">
                          <a:effectLst/>
                          <a:latin typeface="Times New Roman" panose="02020603050405020304" pitchFamily="18" charset="0"/>
                          <a:ea typeface="Times New Roman" panose="02020603050405020304" pitchFamily="18" charset="0"/>
                        </a:rPr>
                        <a:t>*Nesneler, eşyalar, makineler ve hayvanlarla ilgili etkinlikler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a:effectLst/>
                          <a:latin typeface="Times New Roman" panose="02020603050405020304" pitchFamily="18" charset="0"/>
                          <a:ea typeface="Times New Roman" panose="02020603050405020304" pitchFamily="18" charset="0"/>
                        </a:rPr>
                        <a:t>Otomobil tamircisi-her çeşit araç teknisyeni , elektrikçi, mühendis, ziraat ile ilgili meslekler, beden eğitimi öğretmeni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69026">
                <a:tc>
                  <a:txBody>
                    <a:bodyPr/>
                    <a:lstStyle/>
                    <a:p>
                      <a:pPr algn="ctr">
                        <a:spcAft>
                          <a:spcPts val="0"/>
                        </a:spcAft>
                      </a:pPr>
                      <a:r>
                        <a:rPr lang="tr-TR" sz="1400" b="1">
                          <a:effectLst/>
                          <a:latin typeface="Times New Roman" panose="02020603050405020304" pitchFamily="18" charset="0"/>
                          <a:ea typeface="Times New Roman" panose="02020603050405020304" pitchFamily="18" charset="0"/>
                        </a:rPr>
                        <a:t>ARAŞTIRICI</a:t>
                      </a:r>
                      <a:endParaRPr lang="tr-TR" sz="1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Entelektüel, analitik düşünce yapısına sahip, rasyonel, eleştirel, titiz, sabırlı, </a:t>
                      </a:r>
                      <a:r>
                        <a:rPr lang="tr-TR" sz="1400" dirty="0" err="1">
                          <a:effectLst/>
                          <a:latin typeface="Times New Roman" panose="02020603050405020304" pitchFamily="18" charset="0"/>
                          <a:ea typeface="Times New Roman" panose="02020603050405020304" pitchFamily="18" charset="0"/>
                        </a:rPr>
                        <a:t>yöntemci</a:t>
                      </a:r>
                      <a:r>
                        <a:rPr lang="tr-TR" sz="1400" dirty="0">
                          <a:effectLst/>
                          <a:latin typeface="Times New Roman" panose="02020603050405020304" pitchFamily="18" charset="0"/>
                          <a:ea typeface="Times New Roman" panose="02020603050405020304" pitchFamily="18" charset="0"/>
                        </a:rPr>
                        <a:t>, bağımsız, popüler olmaktan hoşlanmayan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*Analitik gözlem yapma</a:t>
                      </a:r>
                    </a:p>
                    <a:p>
                      <a:pPr algn="ctr">
                        <a:spcAft>
                          <a:spcPts val="0"/>
                        </a:spcAft>
                      </a:pPr>
                      <a:r>
                        <a:rPr lang="tr-TR" sz="1400" dirty="0">
                          <a:effectLst/>
                          <a:latin typeface="Times New Roman" panose="02020603050405020304" pitchFamily="18" charset="0"/>
                          <a:ea typeface="Times New Roman" panose="02020603050405020304" pitchFamily="18" charset="0"/>
                        </a:rPr>
                        <a:t>*Sistematik deneysel çalışma</a:t>
                      </a:r>
                    </a:p>
                    <a:p>
                      <a:pPr algn="ctr">
                        <a:spcAft>
                          <a:spcPts val="0"/>
                        </a:spcAft>
                      </a:pPr>
                      <a:r>
                        <a:rPr lang="tr-TR" sz="1400" dirty="0">
                          <a:effectLst/>
                          <a:latin typeface="Times New Roman" panose="02020603050405020304" pitchFamily="18" charset="0"/>
                          <a:ea typeface="Times New Roman" panose="02020603050405020304" pitchFamily="18" charset="0"/>
                        </a:rPr>
                        <a:t>*Fiziksel, biyolojik ve kültürel olguları araştırma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a:effectLst/>
                          <a:latin typeface="Times New Roman" panose="02020603050405020304" pitchFamily="18" charset="0"/>
                          <a:ea typeface="Times New Roman" panose="02020603050405020304" pitchFamily="18" charset="0"/>
                        </a:rPr>
                        <a:t>Biyolog, genetikçi, matematikçi, kimyager, fizikçi, astronot, antropolog, tıp teknisyeni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69026">
                <a:tc>
                  <a:txBody>
                    <a:bodyPr/>
                    <a:lstStyle/>
                    <a:p>
                      <a:pPr algn="ctr">
                        <a:spcAft>
                          <a:spcPts val="0"/>
                        </a:spcAft>
                      </a:pPr>
                      <a:r>
                        <a:rPr lang="tr-TR" sz="1400" b="1" dirty="0">
                          <a:effectLst/>
                          <a:latin typeface="Times New Roman" panose="02020603050405020304" pitchFamily="18" charset="0"/>
                          <a:ea typeface="Times New Roman" panose="02020603050405020304" pitchFamily="18" charset="0"/>
                        </a:rPr>
                        <a:t>ARTİSTİK</a:t>
                      </a:r>
                      <a:endParaRPr lang="tr-TR" sz="1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a:effectLst/>
                          <a:latin typeface="Times New Roman" panose="02020603050405020304" pitchFamily="18" charset="0"/>
                          <a:ea typeface="Times New Roman" panose="02020603050405020304" pitchFamily="18" charset="0"/>
                        </a:rPr>
                        <a:t>Heyecan ve coşkuları dengesiz, hayalci, fevri, karmaşık, sezgileri güçlü, bağımsız, duygusal, uyumlu olmayan, duyarlı ve etkileyici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*Estetik faaliyetler yapar</a:t>
                      </a:r>
                    </a:p>
                    <a:p>
                      <a:pPr algn="ctr">
                        <a:spcAft>
                          <a:spcPts val="0"/>
                        </a:spcAft>
                      </a:pPr>
                      <a:r>
                        <a:rPr lang="tr-TR" sz="1400" dirty="0">
                          <a:effectLst/>
                          <a:latin typeface="Times New Roman" panose="02020603050405020304" pitchFamily="18" charset="0"/>
                          <a:ea typeface="Times New Roman" panose="02020603050405020304" pitchFamily="18" charset="0"/>
                        </a:rPr>
                        <a:t>*Tutkulu, bağımsız, sistematik olmayan aktiviteler</a:t>
                      </a:r>
                    </a:p>
                    <a:p>
                      <a:pPr algn="ctr">
                        <a:spcAft>
                          <a:spcPts val="0"/>
                        </a:spcAft>
                      </a:pPr>
                      <a:r>
                        <a:rPr lang="tr-TR" sz="1400" dirty="0">
                          <a:effectLst/>
                          <a:latin typeface="Times New Roman" panose="02020603050405020304" pitchFamily="18" charset="0"/>
                          <a:ea typeface="Times New Roman" panose="02020603050405020304" pitchFamily="18" charset="0"/>
                        </a:rPr>
                        <a:t>*Sanatsal etkinlik ve ürünler yaratma</a:t>
                      </a:r>
                    </a:p>
                    <a:p>
                      <a:pPr algn="ctr">
                        <a:spcAft>
                          <a:spcPts val="0"/>
                        </a:spcAft>
                      </a:pPr>
                      <a:r>
                        <a:rPr lang="tr-TR" sz="1400" dirty="0">
                          <a:effectLst/>
                          <a:latin typeface="Times New Roman" panose="02020603050405020304" pitchFamily="18" charset="0"/>
                          <a:ea typeface="Times New Roman" panose="02020603050405020304" pitchFamily="18" charset="0"/>
                        </a:rPr>
                        <a:t>*Bağımsız yaratıcı çalışmalar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Yazar, ressam, aktör, tiyatro sanatçısı, müzisyen, kompozitör, dekoratör ve mimar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Metin kutusu 5"/>
          <p:cNvSpPr txBox="1"/>
          <p:nvPr/>
        </p:nvSpPr>
        <p:spPr>
          <a:xfrm>
            <a:off x="1470447" y="1617093"/>
            <a:ext cx="3228162" cy="369332"/>
          </a:xfrm>
          <a:prstGeom prst="rect">
            <a:avLst/>
          </a:prstGeom>
          <a:noFill/>
        </p:spPr>
        <p:txBody>
          <a:bodyPr wrap="square" rtlCol="0">
            <a:spAutoFit/>
          </a:bodyPr>
          <a:lstStyle/>
          <a:p>
            <a:pPr marL="285750" indent="-285750">
              <a:buFont typeface="Wingdings" panose="05000000000000000000" pitchFamily="2" charset="2"/>
              <a:buChar char="Ø"/>
            </a:pPr>
            <a:r>
              <a:rPr lang="tr-TR" b="1" dirty="0" smtClean="0"/>
              <a:t>HOLLAND’IN 6 KİŞİLİK TİPİ</a:t>
            </a:r>
            <a:endParaRPr lang="tr-TR" b="1" dirty="0"/>
          </a:p>
        </p:txBody>
      </p:sp>
    </p:spTree>
    <p:extLst>
      <p:ext uri="{BB962C8B-B14F-4D97-AF65-F5344CB8AC3E}">
        <p14:creationId xmlns:p14="http://schemas.microsoft.com/office/powerpoint/2010/main" val="3966546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3350" y="3733672"/>
            <a:ext cx="5343525" cy="646331"/>
          </a:xfrm>
          <a:prstGeom prst="rect">
            <a:avLst/>
          </a:prstGeom>
        </p:spPr>
        <p:txBody>
          <a:bodyPr>
            <a:spAutoFit/>
          </a:bodyPr>
          <a:lstStyle/>
          <a:p>
            <a:pPr algn="ctr"/>
            <a:r>
              <a:rPr lang="tr-TR" b="1" dirty="0">
                <a:solidFill>
                  <a:schemeClr val="bg1"/>
                </a:solidFill>
                <a:latin typeface="Times New Roman" panose="02020603050405020304" pitchFamily="18" charset="0"/>
                <a:cs typeface="Times New Roman" panose="02020603050405020304" pitchFamily="18" charset="0"/>
              </a:rPr>
              <a:t>MESLEK SEÇİMİNDE İLGİ,YETENEK VE DEĞERLERİN İLİŞKİSİ</a:t>
            </a:r>
          </a:p>
        </p:txBody>
      </p:sp>
      <p:sp>
        <p:nvSpPr>
          <p:cNvPr id="3" name="Dikdörtgen 2"/>
          <p:cNvSpPr/>
          <p:nvPr/>
        </p:nvSpPr>
        <p:spPr>
          <a:xfrm>
            <a:off x="2328576" y="299803"/>
            <a:ext cx="6305758"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MESLEK SEÇİMİNDE İLGİ,YETENEK VE DEĞERLERİN İLİŞKİSİ</a:t>
            </a:r>
          </a:p>
        </p:txBody>
      </p:sp>
      <p:graphicFrame>
        <p:nvGraphicFramePr>
          <p:cNvPr id="4" name="Tablo 3"/>
          <p:cNvGraphicFramePr>
            <a:graphicFrameLocks noGrp="1"/>
          </p:cNvGraphicFramePr>
          <p:nvPr>
            <p:extLst>
              <p:ext uri="{D42A27DB-BD31-4B8C-83A1-F6EECF244321}">
                <p14:modId xmlns:p14="http://schemas.microsoft.com/office/powerpoint/2010/main" val="2195396443"/>
              </p:ext>
            </p:extLst>
          </p:nvPr>
        </p:nvGraphicFramePr>
        <p:xfrm>
          <a:off x="1111348" y="2039815"/>
          <a:ext cx="8932983" cy="4515730"/>
        </p:xfrm>
        <a:graphic>
          <a:graphicData uri="http://schemas.openxmlformats.org/drawingml/2006/table">
            <a:tbl>
              <a:tblPr firstRow="1" firstCol="1" lastRow="1" lastCol="1" bandRow="1" bandCol="1"/>
              <a:tblGrid>
                <a:gridCol w="1383762">
                  <a:extLst>
                    <a:ext uri="{9D8B030D-6E8A-4147-A177-3AD203B41FA5}">
                      <a16:colId xmlns:a16="http://schemas.microsoft.com/office/drawing/2014/main" val="20000"/>
                    </a:ext>
                  </a:extLst>
                </a:gridCol>
                <a:gridCol w="1801054">
                  <a:extLst>
                    <a:ext uri="{9D8B030D-6E8A-4147-A177-3AD203B41FA5}">
                      <a16:colId xmlns:a16="http://schemas.microsoft.com/office/drawing/2014/main" val="20001"/>
                    </a:ext>
                  </a:extLst>
                </a:gridCol>
                <a:gridCol w="3199718">
                  <a:extLst>
                    <a:ext uri="{9D8B030D-6E8A-4147-A177-3AD203B41FA5}">
                      <a16:colId xmlns:a16="http://schemas.microsoft.com/office/drawing/2014/main" val="20002"/>
                    </a:ext>
                  </a:extLst>
                </a:gridCol>
                <a:gridCol w="2548449">
                  <a:extLst>
                    <a:ext uri="{9D8B030D-6E8A-4147-A177-3AD203B41FA5}">
                      <a16:colId xmlns:a16="http://schemas.microsoft.com/office/drawing/2014/main" val="20003"/>
                    </a:ext>
                  </a:extLst>
                </a:gridCol>
              </a:tblGrid>
              <a:tr h="1595998">
                <a:tc>
                  <a:txBody>
                    <a:bodyPr/>
                    <a:lstStyle/>
                    <a:p>
                      <a:pPr algn="ctr">
                        <a:spcAft>
                          <a:spcPts val="0"/>
                        </a:spcAft>
                      </a:pPr>
                      <a:r>
                        <a:rPr lang="tr-TR" sz="1200" b="1" dirty="0">
                          <a:effectLst/>
                          <a:latin typeface="Times New Roman" panose="02020603050405020304" pitchFamily="18" charset="0"/>
                          <a:ea typeface="Times New Roman" panose="02020603050405020304" pitchFamily="18" charset="0"/>
                        </a:rPr>
                        <a:t>SOSYAL</a:t>
                      </a:r>
                      <a:endParaRPr lang="tr-TR"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Yardımsever, sorumluluk sahibi, sosyal işbirliğine yatkın, </a:t>
                      </a:r>
                      <a:r>
                        <a:rPr lang="tr-TR" sz="1400" dirty="0" err="1">
                          <a:effectLst/>
                          <a:latin typeface="Times New Roman" panose="02020603050405020304" pitchFamily="18" charset="0"/>
                          <a:ea typeface="Times New Roman" panose="02020603050405020304" pitchFamily="18" charset="0"/>
                        </a:rPr>
                        <a:t>empatik</a:t>
                      </a:r>
                      <a:r>
                        <a:rPr lang="tr-TR" sz="1400" dirty="0">
                          <a:effectLst/>
                          <a:latin typeface="Times New Roman" panose="02020603050405020304" pitchFamily="18" charset="0"/>
                          <a:ea typeface="Times New Roman" panose="02020603050405020304" pitchFamily="18" charset="0"/>
                        </a:rPr>
                        <a:t>, arkadaş canlısı, içten, sabırlı, nazik, anlayışlı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*İnsanlarla birlikteliği saptayan aktiviteler</a:t>
                      </a:r>
                    </a:p>
                    <a:p>
                      <a:pPr algn="ctr">
                        <a:spcAft>
                          <a:spcPts val="0"/>
                        </a:spcAft>
                      </a:pPr>
                      <a:r>
                        <a:rPr lang="tr-TR" sz="1400" dirty="0">
                          <a:effectLst/>
                          <a:latin typeface="Times New Roman" panose="02020603050405020304" pitchFamily="18" charset="0"/>
                          <a:ea typeface="Times New Roman" panose="02020603050405020304" pitchFamily="18" charset="0"/>
                        </a:rPr>
                        <a:t>*Başkalarını eğiterek geliştirmek, yardım etmek</a:t>
                      </a:r>
                    </a:p>
                    <a:p>
                      <a:pPr algn="ctr">
                        <a:spcAft>
                          <a:spcPts val="0"/>
                        </a:spcAft>
                      </a:pPr>
                      <a:r>
                        <a:rPr lang="tr-TR" sz="1400" dirty="0">
                          <a:effectLst/>
                          <a:latin typeface="Times New Roman" panose="02020603050405020304" pitchFamily="18" charset="0"/>
                          <a:ea typeface="Times New Roman" panose="02020603050405020304" pitchFamily="18" charset="0"/>
                        </a:rPr>
                        <a:t>*Başkalarını ikna etme, yönlendirme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Sosyal hizmet uzmanı, rehabilitasyon danışmanı, psikolog, psikolojik danışman, halkla ilişkiler uzmanı, üniversite öğretim üyesi, öğretmen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532346">
                <a:tc>
                  <a:txBody>
                    <a:bodyPr/>
                    <a:lstStyle/>
                    <a:p>
                      <a:pPr algn="ctr">
                        <a:spcAft>
                          <a:spcPts val="0"/>
                        </a:spcAft>
                      </a:pPr>
                      <a:r>
                        <a:rPr lang="tr-TR" sz="1200" b="1" dirty="0">
                          <a:effectLst/>
                          <a:latin typeface="Times New Roman" panose="02020603050405020304" pitchFamily="18" charset="0"/>
                          <a:ea typeface="Times New Roman" panose="02020603050405020304" pitchFamily="18" charset="0"/>
                        </a:rPr>
                        <a:t>GİRİŞİMCİ</a:t>
                      </a:r>
                      <a:endParaRPr lang="tr-TR"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Dışa dönük, enerjik, kendine güvenli, atılgan, fevri, ikna yeteneği yüksek, sabırsız, meraklı, maceracı, iyimser, sosyal, konuşkan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*Başkalarını ikna etmeye yönelik faaliyetler</a:t>
                      </a:r>
                    </a:p>
                    <a:p>
                      <a:pPr algn="ctr">
                        <a:spcAft>
                          <a:spcPts val="0"/>
                        </a:spcAft>
                      </a:pPr>
                      <a:r>
                        <a:rPr lang="tr-TR" sz="1400" dirty="0">
                          <a:effectLst/>
                          <a:latin typeface="Times New Roman" panose="02020603050405020304" pitchFamily="18" charset="0"/>
                          <a:ea typeface="Times New Roman" panose="02020603050405020304" pitchFamily="18" charset="0"/>
                        </a:rPr>
                        <a:t>*Sosyal eğlendirici etkinlikler</a:t>
                      </a:r>
                    </a:p>
                    <a:p>
                      <a:pPr algn="ctr">
                        <a:spcAft>
                          <a:spcPts val="0"/>
                        </a:spcAft>
                      </a:pPr>
                      <a:r>
                        <a:rPr lang="tr-TR" sz="1400" dirty="0">
                          <a:effectLst/>
                          <a:latin typeface="Times New Roman" panose="02020603050405020304" pitchFamily="18" charset="0"/>
                          <a:ea typeface="Times New Roman" panose="02020603050405020304" pitchFamily="18" charset="0"/>
                        </a:rPr>
                        <a:t>*Organize edilmiş çalışmalar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Satıcı, </a:t>
                      </a:r>
                      <a:r>
                        <a:rPr lang="tr-TR" sz="1400" dirty="0" err="1">
                          <a:effectLst/>
                          <a:latin typeface="Times New Roman" panose="02020603050405020304" pitchFamily="18" charset="0"/>
                          <a:ea typeface="Times New Roman" panose="02020603050405020304" pitchFamily="18" charset="0"/>
                        </a:rPr>
                        <a:t>pazarlamacı,komisyoncu</a:t>
                      </a:r>
                      <a:r>
                        <a:rPr lang="tr-TR" sz="1400" dirty="0">
                          <a:effectLst/>
                          <a:latin typeface="Times New Roman" panose="02020603050405020304" pitchFamily="18" charset="0"/>
                          <a:ea typeface="Times New Roman" panose="02020603050405020304" pitchFamily="18" charset="0"/>
                        </a:rPr>
                        <a:t>, </a:t>
                      </a:r>
                      <a:r>
                        <a:rPr lang="tr-TR" sz="1400" dirty="0" err="1">
                          <a:effectLst/>
                          <a:latin typeface="Times New Roman" panose="02020603050405020304" pitchFamily="18" charset="0"/>
                          <a:ea typeface="Times New Roman" panose="02020603050405020304" pitchFamily="18" charset="0"/>
                        </a:rPr>
                        <a:t>menejer</a:t>
                      </a:r>
                      <a:r>
                        <a:rPr lang="tr-TR" sz="1400" dirty="0">
                          <a:effectLst/>
                          <a:latin typeface="Times New Roman" panose="02020603050405020304" pitchFamily="18" charset="0"/>
                          <a:ea typeface="Times New Roman" panose="02020603050405020304" pitchFamily="18" charset="0"/>
                        </a:rPr>
                        <a:t>, politikacı, avukat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87386">
                <a:tc>
                  <a:txBody>
                    <a:bodyPr/>
                    <a:lstStyle/>
                    <a:p>
                      <a:pPr algn="ctr">
                        <a:spcAft>
                          <a:spcPts val="0"/>
                        </a:spcAft>
                      </a:pPr>
                      <a:r>
                        <a:rPr lang="tr-TR" sz="1200" b="1" dirty="0">
                          <a:effectLst/>
                          <a:latin typeface="Times New Roman" panose="02020603050405020304" pitchFamily="18" charset="0"/>
                          <a:ea typeface="Times New Roman" panose="02020603050405020304" pitchFamily="18" charset="0"/>
                        </a:rPr>
                        <a:t>GELENEKSEL</a:t>
                      </a:r>
                      <a:endParaRPr lang="tr-TR" sz="12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a:effectLst/>
                          <a:latin typeface="Times New Roman" panose="02020603050405020304" pitchFamily="18" charset="0"/>
                          <a:ea typeface="Times New Roman" panose="02020603050405020304" pitchFamily="18" charset="0"/>
                        </a:rPr>
                        <a:t>Dikkatli, titiz, itaatkar, tutarlı, esnek olmayan, düzenli, sabırlı, vicdanlı, özdenetimli, hayal gücünden yoksun, dengeli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*Sistemli kurallara bağlı aktiviteler</a:t>
                      </a:r>
                    </a:p>
                    <a:p>
                      <a:pPr algn="ctr">
                        <a:spcAft>
                          <a:spcPts val="0"/>
                        </a:spcAft>
                      </a:pPr>
                      <a:r>
                        <a:rPr lang="tr-TR" sz="1400" dirty="0">
                          <a:effectLst/>
                          <a:latin typeface="Times New Roman" panose="02020603050405020304" pitchFamily="18" charset="0"/>
                          <a:ea typeface="Times New Roman" panose="02020603050405020304" pitchFamily="18" charset="0"/>
                        </a:rPr>
                        <a:t>*Nesnelerle ilgili sistematik çalışmalar</a:t>
                      </a:r>
                    </a:p>
                    <a:p>
                      <a:pPr algn="ctr">
                        <a:spcAft>
                          <a:spcPts val="0"/>
                        </a:spcAft>
                      </a:pPr>
                      <a:r>
                        <a:rPr lang="tr-TR" sz="1400" dirty="0">
                          <a:effectLst/>
                          <a:latin typeface="Times New Roman" panose="02020603050405020304" pitchFamily="18" charset="0"/>
                          <a:ea typeface="Times New Roman" panose="02020603050405020304" pitchFamily="18" charset="0"/>
                        </a:rPr>
                        <a:t>*Kayıt tutma, hesaplama, kontrol işlemleri, veri işleme makineleri kullanma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1400" dirty="0">
                          <a:effectLst/>
                          <a:latin typeface="Times New Roman" panose="02020603050405020304" pitchFamily="18" charset="0"/>
                          <a:ea typeface="Times New Roman" panose="02020603050405020304" pitchFamily="18" charset="0"/>
                        </a:rPr>
                        <a:t>Banka veznedarı, kütüphaneci, daktilograf, postacı, muhasebeci, kitapçı, finans elemanı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30881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3350" y="3733672"/>
            <a:ext cx="5343525" cy="646331"/>
          </a:xfrm>
          <a:prstGeom prst="rect">
            <a:avLst/>
          </a:prstGeom>
        </p:spPr>
        <p:txBody>
          <a:bodyPr>
            <a:spAutoFit/>
          </a:bodyPr>
          <a:lstStyle/>
          <a:p>
            <a:pPr algn="ctr"/>
            <a:r>
              <a:rPr lang="tr-TR" b="1" dirty="0">
                <a:solidFill>
                  <a:schemeClr val="bg1"/>
                </a:solidFill>
                <a:latin typeface="Times New Roman" panose="02020603050405020304" pitchFamily="18" charset="0"/>
                <a:cs typeface="Times New Roman" panose="02020603050405020304" pitchFamily="18" charset="0"/>
              </a:rPr>
              <a:t>MESLEK SEÇİMİNDE İLGİ,YETENEK VE DEĞERLERİN İLİŞKİSİ</a:t>
            </a:r>
          </a:p>
        </p:txBody>
      </p:sp>
      <p:sp>
        <p:nvSpPr>
          <p:cNvPr id="3" name="Dikdörtgen 2"/>
          <p:cNvSpPr/>
          <p:nvPr/>
        </p:nvSpPr>
        <p:spPr>
          <a:xfrm>
            <a:off x="2328576" y="299803"/>
            <a:ext cx="6305758"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MESLEK SEÇİMİNDE İLGİ,YETENEK VE DEĞERLERİN İLİŞKİSİ</a:t>
            </a:r>
          </a:p>
        </p:txBody>
      </p:sp>
      <p:pic>
        <p:nvPicPr>
          <p:cNvPr id="7" name="Resim 6"/>
          <p:cNvPicPr>
            <a:picLocks noChangeAspect="1"/>
          </p:cNvPicPr>
          <p:nvPr/>
        </p:nvPicPr>
        <p:blipFill>
          <a:blip r:embed="rId2"/>
          <a:stretch>
            <a:fillRect/>
          </a:stretch>
        </p:blipFill>
        <p:spPr>
          <a:xfrm>
            <a:off x="1417506" y="1111163"/>
            <a:ext cx="8127897" cy="5891348"/>
          </a:xfrm>
          <a:prstGeom prst="rect">
            <a:avLst/>
          </a:prstGeom>
        </p:spPr>
      </p:pic>
    </p:spTree>
    <p:extLst>
      <p:ext uri="{BB962C8B-B14F-4D97-AF65-F5344CB8AC3E}">
        <p14:creationId xmlns:p14="http://schemas.microsoft.com/office/powerpoint/2010/main" val="2710528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3350" y="3733672"/>
            <a:ext cx="5343525" cy="646331"/>
          </a:xfrm>
          <a:prstGeom prst="rect">
            <a:avLst/>
          </a:prstGeom>
        </p:spPr>
        <p:txBody>
          <a:bodyPr>
            <a:spAutoFit/>
          </a:bodyPr>
          <a:lstStyle/>
          <a:p>
            <a:pPr algn="ctr"/>
            <a:r>
              <a:rPr lang="tr-TR" b="1" dirty="0">
                <a:solidFill>
                  <a:schemeClr val="bg1"/>
                </a:solidFill>
                <a:latin typeface="Times New Roman" panose="02020603050405020304" pitchFamily="18" charset="0"/>
                <a:cs typeface="Times New Roman" panose="02020603050405020304" pitchFamily="18" charset="0"/>
              </a:rPr>
              <a:t>MESLEK SEÇİMİNDE İLGİ,YETENEK VE DEĞERLERİN İLİŞKİSİ</a:t>
            </a:r>
          </a:p>
        </p:txBody>
      </p:sp>
      <p:sp>
        <p:nvSpPr>
          <p:cNvPr id="3" name="Dikdörtgen 2"/>
          <p:cNvSpPr/>
          <p:nvPr/>
        </p:nvSpPr>
        <p:spPr>
          <a:xfrm>
            <a:off x="2328576" y="299803"/>
            <a:ext cx="6305758"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MESLEK SEÇİMİNDE İLGİ,YETENEK VE DEĞERLERİN İLİŞKİSİ</a:t>
            </a:r>
          </a:p>
        </p:txBody>
      </p:sp>
      <p:sp>
        <p:nvSpPr>
          <p:cNvPr id="5" name="Dikdörtgen 4"/>
          <p:cNvSpPr/>
          <p:nvPr/>
        </p:nvSpPr>
        <p:spPr>
          <a:xfrm>
            <a:off x="2673350" y="2164011"/>
            <a:ext cx="6075533" cy="3477875"/>
          </a:xfrm>
          <a:prstGeom prst="rect">
            <a:avLst/>
          </a:prstGeom>
        </p:spPr>
        <p:txBody>
          <a:bodyPr wrap="square">
            <a:spAutoFit/>
          </a:bodyPr>
          <a:lstStyle/>
          <a:p>
            <a:pPr marL="285750" indent="-285750">
              <a:buFont typeface="Wingdings" panose="05000000000000000000" pitchFamily="2" charset="2"/>
              <a:buChar char="Ø"/>
            </a:pPr>
            <a:r>
              <a:rPr lang="tr-TR" sz="2000" b="1" dirty="0" smtClean="0">
                <a:solidFill>
                  <a:schemeClr val="accent2">
                    <a:lumMod val="50000"/>
                  </a:schemeClr>
                </a:solidFill>
              </a:rPr>
              <a:t>Meslek Seçiminin Hayatımıza Etkisi</a:t>
            </a:r>
          </a:p>
          <a:p>
            <a:endParaRPr lang="tr-TR" sz="2000" dirty="0" smtClean="0"/>
          </a:p>
          <a:p>
            <a:pPr marL="285750" indent="-285750">
              <a:buFont typeface="Arial" panose="020B0604020202020204" pitchFamily="34" charset="0"/>
              <a:buChar char="•"/>
            </a:pPr>
            <a:r>
              <a:rPr lang="tr-TR" sz="2000" dirty="0" smtClean="0"/>
              <a:t>Kişinin </a:t>
            </a:r>
            <a:r>
              <a:rPr lang="tr-TR" sz="2000" dirty="0"/>
              <a:t>o alanda iş bulma olasılığını etkiler.</a:t>
            </a:r>
          </a:p>
          <a:p>
            <a:pPr marL="285750" indent="-285750">
              <a:buFont typeface="Arial" panose="020B0604020202020204" pitchFamily="34" charset="0"/>
              <a:buChar char="•"/>
            </a:pPr>
            <a:r>
              <a:rPr lang="tr-TR" sz="2000" dirty="0"/>
              <a:t>Kişinin başarı ve başarısızlığını etkiler.</a:t>
            </a:r>
          </a:p>
          <a:p>
            <a:pPr marL="285750" indent="-285750">
              <a:buFont typeface="Arial" panose="020B0604020202020204" pitchFamily="34" charset="0"/>
              <a:buChar char="•"/>
            </a:pPr>
            <a:r>
              <a:rPr lang="tr-TR" sz="2000" dirty="0"/>
              <a:t>Kişinin işinden hoşlanıp hoşlanmadığını belirler.</a:t>
            </a:r>
          </a:p>
          <a:p>
            <a:pPr marL="285750" indent="-285750">
              <a:buFont typeface="Arial" panose="020B0604020202020204" pitchFamily="34" charset="0"/>
              <a:buChar char="•"/>
            </a:pPr>
            <a:r>
              <a:rPr lang="tr-TR" sz="2000" dirty="0"/>
              <a:t>Meslek seçimi hayatın diğer yönlerini de etkiler. (Eşinizin seçimini, yaşadığınız mekanı </a:t>
            </a:r>
            <a:r>
              <a:rPr lang="tr-TR" sz="2000" dirty="0" err="1"/>
              <a:t>vb</a:t>
            </a:r>
            <a:r>
              <a:rPr lang="tr-TR" sz="2000" dirty="0"/>
              <a:t>).</a:t>
            </a:r>
          </a:p>
          <a:p>
            <a:pPr marL="285750" indent="-285750">
              <a:buFont typeface="Arial" panose="020B0604020202020204" pitchFamily="34" charset="0"/>
              <a:buChar char="•"/>
            </a:pPr>
            <a:r>
              <a:rPr lang="tr-TR" sz="2000" dirty="0"/>
              <a:t>Bireyin dünya görüşünü ve değer yargılarını belirler.</a:t>
            </a:r>
          </a:p>
          <a:p>
            <a:pPr marL="285750" indent="-285750">
              <a:buFont typeface="Arial" panose="020B0604020202020204" pitchFamily="34" charset="0"/>
              <a:buChar char="•"/>
            </a:pPr>
            <a:r>
              <a:rPr lang="tr-TR" sz="2000" dirty="0"/>
              <a:t>Tatil ve dinlenme sürenizi belirler.</a:t>
            </a:r>
          </a:p>
          <a:p>
            <a:pPr marL="285750" indent="-285750">
              <a:buFont typeface="Arial" panose="020B0604020202020204" pitchFamily="34" charset="0"/>
              <a:buChar char="•"/>
            </a:pPr>
            <a:r>
              <a:rPr lang="tr-TR" sz="2000" dirty="0"/>
              <a:t>Sağlık durumunuzu etkiler.</a:t>
            </a:r>
          </a:p>
          <a:p>
            <a:pPr marL="285750" indent="-285750">
              <a:buFont typeface="Arial" panose="020B0604020202020204" pitchFamily="34" charset="0"/>
              <a:buChar char="•"/>
            </a:pPr>
            <a:r>
              <a:rPr lang="tr-TR" sz="2000" dirty="0"/>
              <a:t>Toplumdaki statünüzü ve rollerinizi belirler.</a:t>
            </a:r>
          </a:p>
        </p:txBody>
      </p:sp>
    </p:spTree>
    <p:extLst>
      <p:ext uri="{BB962C8B-B14F-4D97-AF65-F5344CB8AC3E}">
        <p14:creationId xmlns:p14="http://schemas.microsoft.com/office/powerpoint/2010/main" val="1971606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328576" y="299803"/>
            <a:ext cx="6305758"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MESLEK SEÇİMİNDE İLGİ,YETENEK VE DEĞERLERİN İLİŞKİSİ</a:t>
            </a:r>
          </a:p>
        </p:txBody>
      </p:sp>
      <p:sp>
        <p:nvSpPr>
          <p:cNvPr id="5" name="Dikdörtgen 4"/>
          <p:cNvSpPr/>
          <p:nvPr/>
        </p:nvSpPr>
        <p:spPr>
          <a:xfrm>
            <a:off x="1623341" y="2363396"/>
            <a:ext cx="7716228" cy="3170099"/>
          </a:xfrm>
          <a:prstGeom prst="rect">
            <a:avLst/>
          </a:prstGeom>
        </p:spPr>
        <p:txBody>
          <a:bodyPr wrap="square">
            <a:spAutoFit/>
          </a:bodyPr>
          <a:lstStyle/>
          <a:p>
            <a:pPr marL="285750" indent="-285750">
              <a:buFont typeface="Wingdings" panose="05000000000000000000" pitchFamily="2" charset="2"/>
              <a:buChar char="Ø"/>
            </a:pPr>
            <a:r>
              <a:rPr lang="tr-TR" sz="2000" b="1" dirty="0">
                <a:solidFill>
                  <a:schemeClr val="accent2">
                    <a:lumMod val="50000"/>
                  </a:schemeClr>
                </a:solidFill>
              </a:rPr>
              <a:t>Meslek</a:t>
            </a:r>
            <a:r>
              <a:rPr lang="tr-TR" sz="2000" dirty="0"/>
              <a:t>, bir kimsenin hayatını kazanmak için yaptığı, kuralları toplum tarafından belirlenmiş ve belli bir eğitimle kazanılan bilgi ve becerilere dayalı faaliyetler bütünüdür. Meslek bir kişinin hayatını kazanmak, geçimini sağlamak için yaptığı iş olarak tanımlanıyorsa da insanların meslek edinmelerinde tek etmen kazanç değildir. Meslek bireye; bağımsızlık, güvence, bir gruba ait olma, tanınma gibi gereksinimlerini karşılama olanağı da sağlar. Bunlardan daha önemlisi mesleğin özü gerçekleştirme yolu olmasıdır. Sağlıklı insan çalışarak, bir şeyler üreterek gizli güçlerini kullanır ve geliştirir, bundan haz ve doyum sağlar. </a:t>
            </a:r>
          </a:p>
        </p:txBody>
      </p:sp>
    </p:spTree>
    <p:extLst>
      <p:ext uri="{BB962C8B-B14F-4D97-AF65-F5344CB8AC3E}">
        <p14:creationId xmlns:p14="http://schemas.microsoft.com/office/powerpoint/2010/main" val="19772701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3350" y="3733672"/>
            <a:ext cx="5343525" cy="646331"/>
          </a:xfrm>
          <a:prstGeom prst="rect">
            <a:avLst/>
          </a:prstGeom>
        </p:spPr>
        <p:txBody>
          <a:bodyPr>
            <a:spAutoFit/>
          </a:bodyPr>
          <a:lstStyle/>
          <a:p>
            <a:pPr algn="ctr"/>
            <a:r>
              <a:rPr lang="tr-TR" b="1" dirty="0">
                <a:solidFill>
                  <a:schemeClr val="bg1"/>
                </a:solidFill>
                <a:latin typeface="Times New Roman" panose="02020603050405020304" pitchFamily="18" charset="0"/>
                <a:cs typeface="Times New Roman" panose="02020603050405020304" pitchFamily="18" charset="0"/>
              </a:rPr>
              <a:t>MESLEK SEÇİMİNDE İLGİ,YETENEK VE DEĞERLERİN İLİŞKİSİ</a:t>
            </a:r>
          </a:p>
        </p:txBody>
      </p:sp>
      <p:sp>
        <p:nvSpPr>
          <p:cNvPr id="3" name="Dikdörtgen 2"/>
          <p:cNvSpPr/>
          <p:nvPr/>
        </p:nvSpPr>
        <p:spPr>
          <a:xfrm>
            <a:off x="2328576" y="299803"/>
            <a:ext cx="6305758"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MESLEK SEÇİMİNDE İLGİ,YETENEK VE DEĞERLERİN İLİŞKİSİ</a:t>
            </a:r>
          </a:p>
        </p:txBody>
      </p:sp>
      <p:sp>
        <p:nvSpPr>
          <p:cNvPr id="4" name="Dikdörtgen 3"/>
          <p:cNvSpPr/>
          <p:nvPr/>
        </p:nvSpPr>
        <p:spPr>
          <a:xfrm>
            <a:off x="829994" y="1481773"/>
            <a:ext cx="8637563" cy="4503797"/>
          </a:xfrm>
          <a:prstGeom prst="rect">
            <a:avLst/>
          </a:prstGeom>
        </p:spPr>
        <p:txBody>
          <a:bodyPr wrap="square">
            <a:spAutoFit/>
          </a:bodyPr>
          <a:lstStyle/>
          <a:p>
            <a:pPr marL="285750" indent="-285750" algn="just">
              <a:spcBef>
                <a:spcPts val="1200"/>
              </a:spcBef>
              <a:spcAft>
                <a:spcPts val="800"/>
              </a:spcAft>
              <a:buFont typeface="Wingdings" panose="05000000000000000000" pitchFamily="2" charset="2"/>
              <a:buChar char="Ø"/>
            </a:pPr>
            <a:r>
              <a:rPr lang="tr-TR" sz="2000" b="1" dirty="0" smtClean="0">
                <a:solidFill>
                  <a:schemeClr val="accent2">
                    <a:lumMod val="50000"/>
                  </a:schemeClr>
                </a:solidFill>
                <a:latin typeface="Calibri" panose="020F0502020204030204" pitchFamily="34" charset="0"/>
              </a:rPr>
              <a:t>Meslek Seçiminde Dikkat Edilecek Hususlar</a:t>
            </a:r>
          </a:p>
          <a:p>
            <a:pPr indent="228600" algn="just">
              <a:spcBef>
                <a:spcPts val="1200"/>
              </a:spcBef>
              <a:spcAft>
                <a:spcPts val="800"/>
              </a:spcAft>
            </a:pPr>
            <a:r>
              <a:rPr lang="tr-TR" sz="2000" dirty="0" smtClean="0">
                <a:solidFill>
                  <a:srgbClr val="000000"/>
                </a:solidFill>
                <a:latin typeface="Calibri" panose="020F0502020204030204" pitchFamily="34" charset="0"/>
              </a:rPr>
              <a:t>Doğru </a:t>
            </a:r>
            <a:r>
              <a:rPr lang="tr-TR" sz="2000" dirty="0">
                <a:solidFill>
                  <a:srgbClr val="000000"/>
                </a:solidFill>
                <a:latin typeface="Calibri" panose="020F0502020204030204" pitchFamily="34" charset="0"/>
              </a:rPr>
              <a:t>meslek seçimi için kişinin öncelikle kendini tanıması, meslekler hakkında bilgi edinmesi ve kendi özellikleriyle mesleklerin gerektirdiği özellikler arasındaki ilişkiyi kavraması önemli ve gereklidir. </a:t>
            </a:r>
            <a:endParaRPr lang="tr-TR" sz="2000" dirty="0">
              <a:solidFill>
                <a:srgbClr val="212529"/>
              </a:solidFill>
              <a:latin typeface="Calibri" panose="020F0502020204030204" pitchFamily="34" charset="0"/>
            </a:endParaRPr>
          </a:p>
          <a:p>
            <a:pPr indent="228600" algn="just">
              <a:spcBef>
                <a:spcPts val="1200"/>
              </a:spcBef>
              <a:spcAft>
                <a:spcPts val="800"/>
              </a:spcAft>
            </a:pPr>
            <a:r>
              <a:rPr lang="tr-TR" sz="2000" dirty="0">
                <a:solidFill>
                  <a:srgbClr val="000000"/>
                </a:solidFill>
                <a:latin typeface="Calibri" panose="020F0502020204030204" pitchFamily="34" charset="0"/>
              </a:rPr>
              <a:t>Kendini tanıma; bireyin kişilik özellikleri, ilgileri, yetenekleri, değerleri ve sağlık durumu konusunda kendini bilme durumudur. Farkındalık olarak da niteleyebileceğimiz bu durum başka bir deyişle kişinin; Ben nasıl biriyim?, Karakterim nasıl?, Davranış ve alışkanlıklarım nelerdir? , Neleri yapmaktan hoşlanırım? gibi sorulara verdiği cevaplardır.</a:t>
            </a:r>
            <a:endParaRPr lang="tr-TR" sz="2000" dirty="0">
              <a:solidFill>
                <a:srgbClr val="212529"/>
              </a:solidFill>
              <a:latin typeface="Calibri" panose="020F0502020204030204" pitchFamily="34" charset="0"/>
            </a:endParaRPr>
          </a:p>
          <a:p>
            <a:pPr indent="228600" algn="just">
              <a:spcBef>
                <a:spcPts val="1200"/>
              </a:spcBef>
              <a:spcAft>
                <a:spcPts val="800"/>
              </a:spcAft>
            </a:pPr>
            <a:r>
              <a:rPr lang="tr-TR" sz="2000" dirty="0">
                <a:solidFill>
                  <a:srgbClr val="000000"/>
                </a:solidFill>
                <a:latin typeface="Calibri" panose="020F0502020204030204" pitchFamily="34" charset="0"/>
              </a:rPr>
              <a:t>Kendini tanıma sürecini dört temel unsur üzerinden sınıflandırırsak;</a:t>
            </a:r>
            <a:endParaRPr lang="tr-TR" sz="2000" dirty="0">
              <a:solidFill>
                <a:srgbClr val="212529"/>
              </a:solidFill>
              <a:latin typeface="Calibri" panose="020F0502020204030204" pitchFamily="34" charset="0"/>
            </a:endParaRPr>
          </a:p>
          <a:p>
            <a:pPr indent="228600" algn="just">
              <a:spcBef>
                <a:spcPts val="1200"/>
              </a:spcBef>
              <a:spcAft>
                <a:spcPts val="800"/>
              </a:spcAft>
            </a:pPr>
            <a:r>
              <a:rPr lang="tr-TR" sz="2000" dirty="0">
                <a:solidFill>
                  <a:srgbClr val="000000"/>
                </a:solidFill>
                <a:latin typeface="Calibri" panose="020F0502020204030204" pitchFamily="34" charset="0"/>
              </a:rPr>
              <a:t> </a:t>
            </a:r>
            <a:endParaRPr lang="tr-TR" sz="2000" b="0" i="0" dirty="0">
              <a:solidFill>
                <a:srgbClr val="212529"/>
              </a:solidFill>
              <a:effectLst/>
              <a:latin typeface="Calibri" panose="020F0502020204030204" pitchFamily="34"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994" y="5537852"/>
            <a:ext cx="8388039" cy="1524129"/>
          </a:xfrm>
          <a:prstGeom prst="rect">
            <a:avLst/>
          </a:prstGeom>
        </p:spPr>
      </p:pic>
    </p:spTree>
    <p:extLst>
      <p:ext uri="{BB962C8B-B14F-4D97-AF65-F5344CB8AC3E}">
        <p14:creationId xmlns:p14="http://schemas.microsoft.com/office/powerpoint/2010/main" val="2831482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3350" y="3733672"/>
            <a:ext cx="5343525" cy="646331"/>
          </a:xfrm>
          <a:prstGeom prst="rect">
            <a:avLst/>
          </a:prstGeom>
        </p:spPr>
        <p:txBody>
          <a:bodyPr>
            <a:spAutoFit/>
          </a:bodyPr>
          <a:lstStyle/>
          <a:p>
            <a:pPr algn="ctr"/>
            <a:r>
              <a:rPr lang="tr-TR" b="1" dirty="0">
                <a:solidFill>
                  <a:schemeClr val="bg1"/>
                </a:solidFill>
                <a:latin typeface="Times New Roman" panose="02020603050405020304" pitchFamily="18" charset="0"/>
                <a:cs typeface="Times New Roman" panose="02020603050405020304" pitchFamily="18" charset="0"/>
              </a:rPr>
              <a:t>MESLEK SEÇİMİNDE İLGİ,YETENEK VE DEĞERLERİN İLİŞKİSİ</a:t>
            </a:r>
          </a:p>
        </p:txBody>
      </p:sp>
      <p:sp>
        <p:nvSpPr>
          <p:cNvPr id="3" name="Dikdörtgen 2"/>
          <p:cNvSpPr/>
          <p:nvPr/>
        </p:nvSpPr>
        <p:spPr>
          <a:xfrm>
            <a:off x="2328576" y="299803"/>
            <a:ext cx="6305758"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MESLEK SEÇİMİNDE İLGİ,YETENEK VE DEĞERLERİN İLİŞKİSİ</a:t>
            </a:r>
          </a:p>
        </p:txBody>
      </p:sp>
      <p:sp>
        <p:nvSpPr>
          <p:cNvPr id="5" name="Dikdörtgen 4"/>
          <p:cNvSpPr/>
          <p:nvPr/>
        </p:nvSpPr>
        <p:spPr>
          <a:xfrm>
            <a:off x="787179" y="1204840"/>
            <a:ext cx="9115865" cy="5940088"/>
          </a:xfrm>
          <a:prstGeom prst="rect">
            <a:avLst/>
          </a:prstGeom>
        </p:spPr>
        <p:txBody>
          <a:bodyPr wrap="square">
            <a:spAutoFit/>
          </a:bodyPr>
          <a:lstStyle/>
          <a:p>
            <a:pPr marL="285750" indent="-285750">
              <a:buFont typeface="Wingdings" panose="05000000000000000000" pitchFamily="2" charset="2"/>
              <a:buChar char="Ø"/>
            </a:pPr>
            <a:r>
              <a:rPr lang="tr-TR" sz="2000" b="1" dirty="0" smtClean="0"/>
              <a:t>Öneriler</a:t>
            </a:r>
            <a:endParaRPr lang="tr-TR" sz="2000" b="1" dirty="0"/>
          </a:p>
          <a:p>
            <a:endParaRPr lang="tr-TR" sz="2000" dirty="0" smtClean="0"/>
          </a:p>
          <a:p>
            <a:pPr marL="285750" indent="-285750">
              <a:buFont typeface="Wingdings" panose="05000000000000000000" pitchFamily="2" charset="2"/>
              <a:buChar char="ü"/>
            </a:pPr>
            <a:r>
              <a:rPr lang="tr-TR" sz="2000" dirty="0" smtClean="0"/>
              <a:t>Mesleki </a:t>
            </a:r>
            <a:r>
              <a:rPr lang="tr-TR" sz="2000" dirty="0"/>
              <a:t>seçimimize dair çevremizden gelen görüş ve önerilere açık olmalı, ailemizden ve öğretmenlerimizden destek almalı fakat en nihayetinde meslek seçim kararını bizzat kendimiz vermeliyiz</a:t>
            </a:r>
            <a:r>
              <a:rPr lang="tr-TR" sz="2000" dirty="0" smtClean="0"/>
              <a:t>.</a:t>
            </a:r>
          </a:p>
          <a:p>
            <a:endParaRPr lang="tr-TR" sz="2000" dirty="0"/>
          </a:p>
          <a:p>
            <a:pPr marL="285750" indent="-285750">
              <a:buFont typeface="Wingdings" panose="05000000000000000000" pitchFamily="2" charset="2"/>
              <a:buChar char="ü"/>
            </a:pPr>
            <a:r>
              <a:rPr lang="tr-TR" sz="2000" dirty="0" smtClean="0"/>
              <a:t> </a:t>
            </a:r>
            <a:r>
              <a:rPr lang="tr-TR" sz="2000" dirty="0"/>
              <a:t>Annemizin, babamızın veya kardeşimizin, akrabamızın, öğretmenimizin bizim ileride sahip olacağımız meslekle ilgili hayalleri olabilir. Örneğin annemiz; doktor olmamızı, babamız; mühendis olmamızı, kardeşimiz; pilot olmamızı isteyebilir. Çok değer verdiğimiz bu bireylerin desteklerini tabii ki de almalıyız ve görüşlerine saygı göstermeliyiz fakat</a:t>
            </a:r>
            <a:r>
              <a:rPr lang="tr-TR" sz="2000" dirty="0" smtClean="0"/>
              <a:t>;</a:t>
            </a:r>
          </a:p>
          <a:p>
            <a:pPr marL="285750" indent="-285750">
              <a:buFont typeface="Wingdings" panose="05000000000000000000" pitchFamily="2" charset="2"/>
              <a:buChar char="ü"/>
            </a:pPr>
            <a:endParaRPr lang="tr-TR" sz="2000" dirty="0"/>
          </a:p>
          <a:p>
            <a:pPr marL="285750" indent="-285750">
              <a:buFont typeface="Wingdings" panose="05000000000000000000" pitchFamily="2" charset="2"/>
              <a:buChar char="ü"/>
            </a:pPr>
            <a:r>
              <a:rPr lang="tr-TR" sz="2000" dirty="0" smtClean="0"/>
              <a:t>Meslek </a:t>
            </a:r>
            <a:r>
              <a:rPr lang="tr-TR" sz="2000" dirty="0"/>
              <a:t>seçim kararımızı sadece ve sadece ilgi, yeteneklerimiz, kişilik özelliklerimiz, değerlerimizle uyumluluk çerçevesinde şekillendirmeli, mutlu olacağımızı düşündüğümüz, doyum sağlayacağımıza inandığımız mesleği bizzat kendimiz seçmeliyiz. </a:t>
            </a:r>
            <a:endParaRPr lang="tr-TR" sz="2000" dirty="0" smtClean="0"/>
          </a:p>
          <a:p>
            <a:pPr marL="285750" indent="-285750">
              <a:buFont typeface="Wingdings" panose="05000000000000000000" pitchFamily="2" charset="2"/>
              <a:buChar char="ü"/>
            </a:pPr>
            <a:endParaRPr lang="tr-TR" sz="2000" dirty="0" smtClean="0"/>
          </a:p>
          <a:p>
            <a:pPr marL="285750" indent="-285750">
              <a:buFont typeface="Wingdings" panose="05000000000000000000" pitchFamily="2" charset="2"/>
              <a:buChar char="ü"/>
            </a:pPr>
            <a:r>
              <a:rPr lang="tr-TR" sz="2000" dirty="0" smtClean="0"/>
              <a:t> Unutmayınız</a:t>
            </a:r>
            <a:r>
              <a:rPr lang="tr-TR" sz="2000" dirty="0"/>
              <a:t>… Seçeceğiniz meslekle ilgili öncelikli olan başkalarının tatmin </a:t>
            </a:r>
            <a:r>
              <a:rPr lang="tr-TR" sz="2000" dirty="0" smtClean="0"/>
              <a:t>         olması </a:t>
            </a:r>
            <a:r>
              <a:rPr lang="tr-TR" sz="2000" dirty="0"/>
              <a:t>değildir. Öncelikli ve önemli olan sizin tatmin </a:t>
            </a:r>
            <a:r>
              <a:rPr lang="tr-TR" sz="2000" dirty="0" smtClean="0"/>
              <a:t>olmanızdır</a:t>
            </a:r>
            <a:r>
              <a:rPr lang="tr-TR" sz="2000" dirty="0" smtClean="0">
                <a:sym typeface="Wingdings" panose="05000000000000000000" pitchFamily="2" charset="2"/>
              </a:rPr>
              <a:t></a:t>
            </a:r>
            <a:endParaRPr lang="tr-TR" sz="2000" dirty="0"/>
          </a:p>
        </p:txBody>
      </p:sp>
    </p:spTree>
    <p:extLst>
      <p:ext uri="{BB962C8B-B14F-4D97-AF65-F5344CB8AC3E}">
        <p14:creationId xmlns:p14="http://schemas.microsoft.com/office/powerpoint/2010/main" val="1924289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3350" y="3733672"/>
            <a:ext cx="5343525" cy="646331"/>
          </a:xfrm>
          <a:prstGeom prst="rect">
            <a:avLst/>
          </a:prstGeom>
        </p:spPr>
        <p:txBody>
          <a:bodyPr>
            <a:spAutoFit/>
          </a:bodyPr>
          <a:lstStyle/>
          <a:p>
            <a:pPr algn="ctr"/>
            <a:r>
              <a:rPr lang="tr-TR" b="1" dirty="0">
                <a:solidFill>
                  <a:schemeClr val="bg1"/>
                </a:solidFill>
                <a:latin typeface="Times New Roman" panose="02020603050405020304" pitchFamily="18" charset="0"/>
                <a:cs typeface="Times New Roman" panose="02020603050405020304" pitchFamily="18" charset="0"/>
              </a:rPr>
              <a:t>MESLEK SEÇİMİNDE İLGİ,YETENEK VE DEĞERLERİN İLİŞKİSİ</a:t>
            </a:r>
          </a:p>
        </p:txBody>
      </p:sp>
      <p:sp>
        <p:nvSpPr>
          <p:cNvPr id="3" name="Dikdörtgen 2"/>
          <p:cNvSpPr/>
          <p:nvPr/>
        </p:nvSpPr>
        <p:spPr>
          <a:xfrm>
            <a:off x="2328576" y="299803"/>
            <a:ext cx="6305758"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MESLEK SEÇİMİNDE İLGİ,YETENEK VE DEĞERLERİN İLİŞKİSİ</a:t>
            </a:r>
          </a:p>
        </p:txBody>
      </p:sp>
      <p:sp>
        <p:nvSpPr>
          <p:cNvPr id="4" name="Dikdörtgen 3"/>
          <p:cNvSpPr/>
          <p:nvPr/>
        </p:nvSpPr>
        <p:spPr>
          <a:xfrm>
            <a:off x="1185325" y="1871624"/>
            <a:ext cx="8319574" cy="5016758"/>
          </a:xfrm>
          <a:prstGeom prst="rect">
            <a:avLst/>
          </a:prstGeom>
        </p:spPr>
        <p:txBody>
          <a:bodyPr wrap="square">
            <a:spAutoFit/>
          </a:bodyPr>
          <a:lstStyle/>
          <a:p>
            <a:pPr marL="285750" indent="-285750">
              <a:buFont typeface="Wingdings" panose="05000000000000000000" pitchFamily="2" charset="2"/>
              <a:buChar char="ü"/>
            </a:pPr>
            <a:r>
              <a:rPr lang="tr-TR" sz="2000" dirty="0"/>
              <a:t>İlgi, yetenek, kişilik özelliklerimiz ve meslek değerlerimizi daha net bir şekilde anlayabilmek için </a:t>
            </a:r>
            <a:r>
              <a:rPr lang="tr-TR" sz="2000" dirty="0" smtClean="0"/>
              <a:t>okul rehber </a:t>
            </a:r>
            <a:r>
              <a:rPr lang="tr-TR" sz="2000" dirty="0"/>
              <a:t>öğretmenimizden yardım </a:t>
            </a:r>
            <a:r>
              <a:rPr lang="tr-TR" sz="2000" dirty="0" smtClean="0"/>
              <a:t>alabiliriz. </a:t>
            </a:r>
          </a:p>
          <a:p>
            <a:pPr marL="285750" indent="-285750">
              <a:buFont typeface="Wingdings" panose="05000000000000000000" pitchFamily="2" charset="2"/>
              <a:buChar char="ü"/>
            </a:pPr>
            <a:endParaRPr lang="tr-TR" sz="2000" dirty="0" smtClean="0"/>
          </a:p>
          <a:p>
            <a:pPr marL="285750" indent="-285750">
              <a:buFont typeface="Wingdings" panose="05000000000000000000" pitchFamily="2" charset="2"/>
              <a:buChar char="ü"/>
            </a:pPr>
            <a:r>
              <a:rPr lang="tr-TR" sz="2000" dirty="0" smtClean="0"/>
              <a:t>Rehber </a:t>
            </a:r>
            <a:r>
              <a:rPr lang="tr-TR" sz="2000" dirty="0"/>
              <a:t>öğretmeni tarafından ilerleyen yıllarda ilgi, yetenek, kişilik, meslek değerlerinizin belirlenmesi amacıyla sizlere uygulanacak </a:t>
            </a:r>
            <a:r>
              <a:rPr lang="tr-TR" sz="2000" dirty="0" smtClean="0"/>
              <a:t>görüşme, test </a:t>
            </a:r>
            <a:r>
              <a:rPr lang="tr-TR" sz="2000" dirty="0"/>
              <a:t>ve envanterleri, sonuçların sağlıklı olarak değerlendirilebilmesi için çok dikkatli bir şekilde okuyup, doğru ve içten cevaplar vermelisiniz. </a:t>
            </a:r>
            <a:endParaRPr lang="tr-TR" sz="2000" dirty="0" smtClean="0"/>
          </a:p>
          <a:p>
            <a:pPr marL="285750" indent="-285750">
              <a:buFont typeface="Wingdings" panose="05000000000000000000" pitchFamily="2" charset="2"/>
              <a:buChar char="ü"/>
            </a:pPr>
            <a:endParaRPr lang="tr-TR" sz="2000" dirty="0"/>
          </a:p>
          <a:p>
            <a:pPr marL="285750" indent="-285750">
              <a:buFont typeface="Wingdings" panose="05000000000000000000" pitchFamily="2" charset="2"/>
              <a:buChar char="ü"/>
            </a:pPr>
            <a:r>
              <a:rPr lang="tr-TR" sz="2000" dirty="0" smtClean="0"/>
              <a:t>Rehber </a:t>
            </a:r>
            <a:r>
              <a:rPr lang="tr-TR" sz="2000" dirty="0"/>
              <a:t>öğretmenimizden aldığımız bilgiler doğrultusunda kendimizi tanımaya, keşfetmeye ve seçimlerimize bu doğrultuda yön vermeye çalışmalıyız. </a:t>
            </a:r>
            <a:endParaRPr lang="tr-TR" sz="2000" dirty="0" smtClean="0"/>
          </a:p>
          <a:p>
            <a:pPr marL="285750" indent="-285750">
              <a:buFont typeface="Wingdings" panose="05000000000000000000" pitchFamily="2" charset="2"/>
              <a:buChar char="ü"/>
            </a:pPr>
            <a:endParaRPr lang="tr-TR" sz="2000" dirty="0"/>
          </a:p>
          <a:p>
            <a:pPr marL="285750" indent="-285750">
              <a:buFont typeface="Wingdings" panose="05000000000000000000" pitchFamily="2" charset="2"/>
              <a:buChar char="ü"/>
            </a:pPr>
            <a:r>
              <a:rPr lang="tr-TR" sz="2000" dirty="0" smtClean="0"/>
              <a:t>Mesleki </a:t>
            </a:r>
            <a:r>
              <a:rPr lang="tr-TR" sz="2000" dirty="0"/>
              <a:t>seçenekler ile </a:t>
            </a:r>
            <a:r>
              <a:rPr lang="tr-TR" sz="2000" dirty="0" smtClean="0"/>
              <a:t>ilgili </a:t>
            </a:r>
            <a:r>
              <a:rPr lang="tr-TR" sz="2000" dirty="0"/>
              <a:t>çalışma şartları, avantajları, dezavantajları, zorluk derecesi, kazanç durumu gibi bilgileri bireysel olarak araştırarak, ailemizden destek alarak</a:t>
            </a:r>
            <a:r>
              <a:rPr lang="tr-TR" sz="2000" dirty="0" smtClean="0"/>
              <a:t>, rehber </a:t>
            </a:r>
            <a:r>
              <a:rPr lang="tr-TR" sz="2000" dirty="0"/>
              <a:t>öğretmenimize veya sınıf öğretmenimize danışarak öğrenmeliyiz.</a:t>
            </a:r>
          </a:p>
        </p:txBody>
      </p:sp>
    </p:spTree>
    <p:extLst>
      <p:ext uri="{BB962C8B-B14F-4D97-AF65-F5344CB8AC3E}">
        <p14:creationId xmlns:p14="http://schemas.microsoft.com/office/powerpoint/2010/main" val="3893441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userDrawn="1"/>
        </p:nvGrpSpPr>
        <p:grpSpPr>
          <a:xfrm>
            <a:off x="799971" y="6167229"/>
            <a:ext cx="2212663" cy="382491"/>
            <a:chOff x="871957" y="6027056"/>
            <a:chExt cx="2523125" cy="436158"/>
          </a:xfrm>
        </p:grpSpPr>
        <p:pic>
          <p:nvPicPr>
            <p:cNvPr id="16" name="Resim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1957" y="6027056"/>
              <a:ext cx="344425" cy="362713"/>
            </a:xfrm>
            <a:prstGeom prst="rect">
              <a:avLst/>
            </a:prstGeom>
          </p:spPr>
        </p:pic>
        <p:sp>
          <p:nvSpPr>
            <p:cNvPr id="17" name="Metin kutusu 16"/>
            <p:cNvSpPr txBox="1"/>
            <p:nvPr userDrawn="1"/>
          </p:nvSpPr>
          <p:spPr>
            <a:xfrm>
              <a:off x="1164503" y="6080814"/>
              <a:ext cx="2230579" cy="382400"/>
            </a:xfrm>
            <a:prstGeom prst="rect">
              <a:avLst/>
            </a:prstGeom>
            <a:noFill/>
          </p:spPr>
          <p:txBody>
            <a:bodyPr wrap="none" rtlCol="0">
              <a:spAutoFit/>
            </a:bodyPr>
            <a:lstStyle/>
            <a:p>
              <a:r>
                <a:rPr lang="tr-TR" sz="1579" b="1" dirty="0" smtClean="0">
                  <a:solidFill>
                    <a:schemeClr val="bg1"/>
                  </a:solidFill>
                </a:rPr>
                <a:t>batmanram.meb.k12</a:t>
              </a:r>
              <a:endParaRPr lang="tr-TR" sz="1579" dirty="0">
                <a:solidFill>
                  <a:schemeClr val="bg1"/>
                </a:solidFill>
              </a:endParaRPr>
            </a:p>
          </p:txBody>
        </p:sp>
      </p:grpSp>
      <p:grpSp>
        <p:nvGrpSpPr>
          <p:cNvPr id="4" name="Grup 3"/>
          <p:cNvGrpSpPr/>
          <p:nvPr userDrawn="1"/>
        </p:nvGrpSpPr>
        <p:grpSpPr>
          <a:xfrm>
            <a:off x="3033814" y="6209387"/>
            <a:ext cx="1748328" cy="318083"/>
            <a:chOff x="3608131" y="5562994"/>
            <a:chExt cx="1993635" cy="362714"/>
          </a:xfrm>
        </p:grpSpPr>
        <p:pic>
          <p:nvPicPr>
            <p:cNvPr id="14" name="Resim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08131" y="5562994"/>
              <a:ext cx="362713" cy="362714"/>
            </a:xfrm>
            <a:prstGeom prst="rect">
              <a:avLst/>
            </a:prstGeom>
          </p:spPr>
        </p:pic>
        <p:sp>
          <p:nvSpPr>
            <p:cNvPr id="15" name="Metin kutusu 14"/>
            <p:cNvSpPr txBox="1"/>
            <p:nvPr userDrawn="1"/>
          </p:nvSpPr>
          <p:spPr>
            <a:xfrm>
              <a:off x="3960441" y="5565846"/>
              <a:ext cx="1641325" cy="350961"/>
            </a:xfrm>
            <a:prstGeom prst="rect">
              <a:avLst/>
            </a:prstGeom>
            <a:noFill/>
          </p:spPr>
          <p:txBody>
            <a:bodyPr wrap="none" rtlCol="0">
              <a:spAutoFit/>
            </a:bodyPr>
            <a:lstStyle/>
            <a:p>
              <a:r>
                <a:rPr lang="tr-TR" sz="1400" b="1" dirty="0" err="1" smtClean="0">
                  <a:solidFill>
                    <a:schemeClr val="bg1"/>
                  </a:solidFill>
                </a:rPr>
                <a:t>Batmanrehberlik</a:t>
              </a:r>
              <a:endParaRPr lang="tr-TR" sz="1579" dirty="0">
                <a:solidFill>
                  <a:schemeClr val="bg1"/>
                </a:solidFill>
              </a:endParaRPr>
            </a:p>
          </p:txBody>
        </p:sp>
      </p:grpSp>
      <p:grpSp>
        <p:nvGrpSpPr>
          <p:cNvPr id="5" name="Grup 4"/>
          <p:cNvGrpSpPr/>
          <p:nvPr userDrawn="1"/>
        </p:nvGrpSpPr>
        <p:grpSpPr>
          <a:xfrm>
            <a:off x="4782142" y="6183307"/>
            <a:ext cx="1681197" cy="335348"/>
            <a:chOff x="1705091" y="6053072"/>
            <a:chExt cx="1917088" cy="382401"/>
          </a:xfrm>
        </p:grpSpPr>
        <p:pic>
          <p:nvPicPr>
            <p:cNvPr id="12" name="Resim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05091" y="6072759"/>
              <a:ext cx="362714" cy="362714"/>
            </a:xfrm>
            <a:prstGeom prst="rect">
              <a:avLst/>
            </a:prstGeom>
          </p:spPr>
        </p:pic>
        <p:sp>
          <p:nvSpPr>
            <p:cNvPr id="13" name="Metin kutusu 12"/>
            <p:cNvSpPr txBox="1"/>
            <p:nvPr userDrawn="1"/>
          </p:nvSpPr>
          <p:spPr>
            <a:xfrm>
              <a:off x="2057403" y="6053072"/>
              <a:ext cx="1564776" cy="382401"/>
            </a:xfrm>
            <a:prstGeom prst="rect">
              <a:avLst/>
            </a:prstGeom>
            <a:noFill/>
          </p:spPr>
          <p:txBody>
            <a:bodyPr wrap="none" rtlCol="0">
              <a:spAutoFit/>
            </a:bodyPr>
            <a:lstStyle/>
            <a:p>
              <a:r>
                <a:rPr lang="tr-TR" sz="1579" b="1" dirty="0" err="1">
                  <a:solidFill>
                    <a:schemeClr val="bg1"/>
                  </a:solidFill>
                </a:rPr>
                <a:t>Batmanilmem</a:t>
              </a:r>
              <a:endParaRPr lang="tr-TR" sz="1579" dirty="0">
                <a:solidFill>
                  <a:schemeClr val="bg1"/>
                </a:solidFill>
              </a:endParaRPr>
            </a:p>
          </p:txBody>
        </p:sp>
      </p:grpSp>
    </p:spTree>
    <p:extLst>
      <p:ext uri="{BB962C8B-B14F-4D97-AF65-F5344CB8AC3E}">
        <p14:creationId xmlns:p14="http://schemas.microsoft.com/office/powerpoint/2010/main" val="242603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3350" y="3456673"/>
            <a:ext cx="5343525" cy="646331"/>
          </a:xfrm>
          <a:prstGeom prst="rect">
            <a:avLst/>
          </a:prstGeom>
        </p:spPr>
        <p:txBody>
          <a:bodyPr>
            <a:spAutoFit/>
          </a:bodyPr>
          <a:lstStyle/>
          <a:p>
            <a:pPr algn="ctr"/>
            <a:r>
              <a:rPr lang="tr-TR" b="1" dirty="0">
                <a:solidFill>
                  <a:schemeClr val="bg1"/>
                </a:solidFill>
                <a:latin typeface="Times New Roman" panose="02020603050405020304" pitchFamily="18" charset="0"/>
                <a:cs typeface="Times New Roman" panose="02020603050405020304" pitchFamily="18" charset="0"/>
              </a:rPr>
              <a:t>MESLEK SEÇİMİNDE İLGİ,YETENEK VE DEĞERLERİN İLİŞKİSİ</a:t>
            </a:r>
          </a:p>
        </p:txBody>
      </p:sp>
      <p:sp>
        <p:nvSpPr>
          <p:cNvPr id="3" name="Dikdörtgen 2"/>
          <p:cNvSpPr/>
          <p:nvPr/>
        </p:nvSpPr>
        <p:spPr>
          <a:xfrm>
            <a:off x="2328576" y="299803"/>
            <a:ext cx="6305758"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MESLEK SEÇİMİNDE İLGİ,YETENEK VE DEĞERLERİN İLİŞKİSİ</a:t>
            </a:r>
          </a:p>
        </p:txBody>
      </p:sp>
      <p:sp>
        <p:nvSpPr>
          <p:cNvPr id="4" name="Dikdörtgen 3"/>
          <p:cNvSpPr/>
          <p:nvPr/>
        </p:nvSpPr>
        <p:spPr>
          <a:xfrm>
            <a:off x="1514006" y="2517954"/>
            <a:ext cx="8184629" cy="2862322"/>
          </a:xfrm>
          <a:prstGeom prst="rect">
            <a:avLst/>
          </a:prstGeom>
        </p:spPr>
        <p:txBody>
          <a:bodyPr wrap="square">
            <a:spAutoFit/>
          </a:bodyPr>
          <a:lstStyle/>
          <a:p>
            <a:pPr marL="342900" indent="-342900">
              <a:buFont typeface="Wingdings" panose="05000000000000000000" pitchFamily="2" charset="2"/>
              <a:buChar char="Ø"/>
            </a:pPr>
            <a:r>
              <a:rPr lang="tr-TR" sz="2000" b="1" dirty="0" smtClean="0">
                <a:solidFill>
                  <a:schemeClr val="accent2">
                    <a:lumMod val="50000"/>
                  </a:schemeClr>
                </a:solidFill>
              </a:rPr>
              <a:t>Meslek </a:t>
            </a:r>
            <a:r>
              <a:rPr lang="tr-TR" sz="2000" b="1" dirty="0">
                <a:solidFill>
                  <a:schemeClr val="accent2">
                    <a:lumMod val="50000"/>
                  </a:schemeClr>
                </a:solidFill>
              </a:rPr>
              <a:t>seçimi</a:t>
            </a:r>
            <a:r>
              <a:rPr lang="tr-TR" sz="2000" dirty="0"/>
              <a:t>, bireyin kendisine uygun gördüğü mesleği diğerlerinden ayırarak tercih ettiği mesleğe girmek için çaba göstermesi olarak tanımlanır. </a:t>
            </a:r>
            <a:r>
              <a:rPr lang="tr-TR" sz="2000" dirty="0" smtClean="0"/>
              <a:t>Bireyin </a:t>
            </a:r>
            <a:r>
              <a:rPr lang="tr-TR" sz="2000" dirty="0"/>
              <a:t>seçme özgürlüğünü doğru tercihler yapabilme doğrultusunda kullanabilmesi için, neyi niçin istediğini, ne gibi bedensel, zihinsel ve ekonomik olanaklara sahip olduğunu bilmesi yani kendini tanıması gerekir. Aynı şekilde, sağlıklı bir seçim için mevcut seçenekleri, gerektirdiği nitelikler ve sağladıkları olanaklar açısından değerlendirmek de gereklidir.</a:t>
            </a:r>
          </a:p>
          <a:p>
            <a:pPr marL="342900" indent="-342900">
              <a:buFont typeface="Wingdings" panose="05000000000000000000" pitchFamily="2" charset="2"/>
              <a:buChar char="Ø"/>
            </a:pPr>
            <a:endParaRPr lang="tr-TR" sz="2000" b="1" dirty="0"/>
          </a:p>
        </p:txBody>
      </p:sp>
    </p:spTree>
    <p:extLst>
      <p:ext uri="{BB962C8B-B14F-4D97-AF65-F5344CB8AC3E}">
        <p14:creationId xmlns:p14="http://schemas.microsoft.com/office/powerpoint/2010/main" val="3773154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3350" y="3456673"/>
            <a:ext cx="5343525" cy="646331"/>
          </a:xfrm>
          <a:prstGeom prst="rect">
            <a:avLst/>
          </a:prstGeom>
        </p:spPr>
        <p:txBody>
          <a:bodyPr>
            <a:spAutoFit/>
          </a:bodyPr>
          <a:lstStyle/>
          <a:p>
            <a:pPr algn="ctr"/>
            <a:r>
              <a:rPr lang="tr-TR" b="1" dirty="0">
                <a:solidFill>
                  <a:schemeClr val="bg1"/>
                </a:solidFill>
                <a:latin typeface="Times New Roman" panose="02020603050405020304" pitchFamily="18" charset="0"/>
                <a:cs typeface="Times New Roman" panose="02020603050405020304" pitchFamily="18" charset="0"/>
              </a:rPr>
              <a:t>MESLEK SEÇİMİNDE İLGİ,YETENEK VE DEĞERLERİN İLİŞKİSİ</a:t>
            </a:r>
          </a:p>
        </p:txBody>
      </p:sp>
      <p:sp>
        <p:nvSpPr>
          <p:cNvPr id="3" name="Dikdörtgen 2"/>
          <p:cNvSpPr/>
          <p:nvPr/>
        </p:nvSpPr>
        <p:spPr>
          <a:xfrm>
            <a:off x="2328576" y="299803"/>
            <a:ext cx="6305758"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MESLEK SEÇİMİNDE İLGİ,YETENEK VE DEĞERLERİN İLİŞKİSİ</a:t>
            </a:r>
          </a:p>
        </p:txBody>
      </p:sp>
      <p:sp>
        <p:nvSpPr>
          <p:cNvPr id="4" name="Dikdörtgen 3"/>
          <p:cNvSpPr/>
          <p:nvPr/>
        </p:nvSpPr>
        <p:spPr>
          <a:xfrm>
            <a:off x="2344604" y="2155694"/>
            <a:ext cx="6273702" cy="4093428"/>
          </a:xfrm>
          <a:prstGeom prst="rect">
            <a:avLst/>
          </a:prstGeom>
        </p:spPr>
        <p:txBody>
          <a:bodyPr wrap="square">
            <a:spAutoFit/>
          </a:bodyPr>
          <a:lstStyle/>
          <a:p>
            <a:pPr marL="285750" indent="-285750">
              <a:buFont typeface="Wingdings" panose="05000000000000000000" pitchFamily="2" charset="2"/>
              <a:buChar char="Ø"/>
            </a:pPr>
            <a:r>
              <a:rPr lang="tr-TR" sz="2000" b="1" dirty="0" smtClean="0">
                <a:solidFill>
                  <a:schemeClr val="accent2">
                    <a:lumMod val="50000"/>
                  </a:schemeClr>
                </a:solidFill>
              </a:rPr>
              <a:t>Yetenek</a:t>
            </a:r>
          </a:p>
          <a:p>
            <a:r>
              <a:rPr lang="tr-TR" sz="2000" dirty="0" smtClean="0"/>
              <a:t>Bir </a:t>
            </a:r>
            <a:r>
              <a:rPr lang="tr-TR" sz="2000" dirty="0"/>
              <a:t>kimsenin bir şeyi öğrenme ve yapabilme gücüne </a:t>
            </a:r>
            <a:r>
              <a:rPr lang="tr-TR" sz="2000" u="sng" dirty="0"/>
              <a:t>YETENEK </a:t>
            </a:r>
            <a:r>
              <a:rPr lang="tr-TR" sz="2000" dirty="0"/>
              <a:t>denir. Yeteneklerimiz, anne-babamızdan </a:t>
            </a:r>
            <a:r>
              <a:rPr lang="tr-TR" sz="2000" dirty="0" err="1"/>
              <a:t>genetiksel</a:t>
            </a:r>
            <a:r>
              <a:rPr lang="tr-TR" sz="2000" dirty="0"/>
              <a:t> olarak </a:t>
            </a:r>
            <a:r>
              <a:rPr lang="tr-TR" sz="2000" dirty="0" smtClean="0"/>
              <a:t>aldığımız </a:t>
            </a:r>
            <a:r>
              <a:rPr lang="tr-TR" sz="2000" dirty="0"/>
              <a:t>kromozomlarla bize aktarılan; doğuştan sahip olduğumuz özelliklerimizdir. Yeteneklerimiz kalıtsal özellikler taşımalarının yanında aynı zamanda çevresel koşulların etkisiyle ve eğitimle geliştirilebilen yapıdadırlar. </a:t>
            </a:r>
            <a:endParaRPr lang="tr-TR" sz="2000" dirty="0" smtClean="0"/>
          </a:p>
          <a:p>
            <a:endParaRPr lang="tr-TR" sz="2000" dirty="0" smtClean="0"/>
          </a:p>
          <a:p>
            <a:r>
              <a:rPr lang="tr-TR" sz="2000" dirty="0" smtClean="0"/>
              <a:t>NELERİ </a:t>
            </a:r>
            <a:r>
              <a:rPr lang="tr-TR" sz="2000" dirty="0"/>
              <a:t>YAPABİLİRİM? </a:t>
            </a:r>
            <a:endParaRPr lang="tr-TR" sz="2000" dirty="0" smtClean="0"/>
          </a:p>
          <a:p>
            <a:r>
              <a:rPr lang="tr-TR" sz="2000" dirty="0" smtClean="0"/>
              <a:t>NELERİ </a:t>
            </a:r>
            <a:r>
              <a:rPr lang="tr-TR" sz="2000" dirty="0"/>
              <a:t>YAPMAKTA İYİYİM? </a:t>
            </a:r>
            <a:endParaRPr lang="tr-TR" sz="2000" dirty="0" smtClean="0"/>
          </a:p>
          <a:p>
            <a:r>
              <a:rPr lang="tr-TR" sz="2000" dirty="0" smtClean="0"/>
              <a:t>soruları</a:t>
            </a:r>
            <a:r>
              <a:rPr lang="tr-TR" sz="2000" dirty="0"/>
              <a:t>, yetenekli olunan alanların anlaşılabilmesi, keşfedilebilmesi için sorulabilir</a:t>
            </a:r>
          </a:p>
        </p:txBody>
      </p:sp>
    </p:spTree>
    <p:extLst>
      <p:ext uri="{BB962C8B-B14F-4D97-AF65-F5344CB8AC3E}">
        <p14:creationId xmlns:p14="http://schemas.microsoft.com/office/powerpoint/2010/main" val="3885279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3350" y="3456673"/>
            <a:ext cx="5343525" cy="646331"/>
          </a:xfrm>
          <a:prstGeom prst="rect">
            <a:avLst/>
          </a:prstGeom>
        </p:spPr>
        <p:txBody>
          <a:bodyPr>
            <a:spAutoFit/>
          </a:bodyPr>
          <a:lstStyle/>
          <a:p>
            <a:pPr algn="ctr"/>
            <a:r>
              <a:rPr lang="tr-TR" b="1" dirty="0">
                <a:solidFill>
                  <a:schemeClr val="bg1"/>
                </a:solidFill>
                <a:latin typeface="Times New Roman" panose="02020603050405020304" pitchFamily="18" charset="0"/>
                <a:cs typeface="Times New Roman" panose="02020603050405020304" pitchFamily="18" charset="0"/>
              </a:rPr>
              <a:t>MESLEK SEÇİMİNDE İLGİ,YETENEK VE DEĞERLERİN İLİŞKİSİ</a:t>
            </a:r>
          </a:p>
        </p:txBody>
      </p:sp>
      <p:sp>
        <p:nvSpPr>
          <p:cNvPr id="3" name="Dikdörtgen 2"/>
          <p:cNvSpPr/>
          <p:nvPr/>
        </p:nvSpPr>
        <p:spPr>
          <a:xfrm>
            <a:off x="2328576" y="299803"/>
            <a:ext cx="6305758"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MESLEK SEÇİMİNDE İLGİ,YETENEK VE DEĞERLERİN İLİŞKİSİ</a:t>
            </a:r>
          </a:p>
        </p:txBody>
      </p:sp>
      <p:sp>
        <p:nvSpPr>
          <p:cNvPr id="5" name="Dikdörtgen 4"/>
          <p:cNvSpPr/>
          <p:nvPr/>
        </p:nvSpPr>
        <p:spPr>
          <a:xfrm>
            <a:off x="1786597" y="1528568"/>
            <a:ext cx="6847737" cy="5632311"/>
          </a:xfrm>
          <a:prstGeom prst="rect">
            <a:avLst/>
          </a:prstGeom>
        </p:spPr>
        <p:txBody>
          <a:bodyPr wrap="square">
            <a:spAutoFit/>
          </a:bodyPr>
          <a:lstStyle/>
          <a:p>
            <a:r>
              <a:rPr lang="tr-TR" sz="2000" b="1" dirty="0"/>
              <a:t>a) Sözel Yetenek:</a:t>
            </a:r>
            <a:r>
              <a:rPr lang="tr-TR" sz="2000" dirty="0"/>
              <a:t> Sözcüklerle ifade edilmiş kavramları öğrenebilme, sorunları algılayıp çözebilme ve düşünceleri </a:t>
            </a:r>
            <a:r>
              <a:rPr lang="tr-TR" sz="2000" dirty="0" err="1"/>
              <a:t>doğru,a</a:t>
            </a:r>
            <a:r>
              <a:rPr lang="tr-TR" sz="2000" dirty="0"/>
              <a:t> çık bir biçimde anlatabilme gücünü ifade eder. Sözel yetenek sosyal bilimlerde (Tarih, Coğrafya, Felsefe, Edebiyat, Sosyoloji, Psikoloji, Hukuk, Dil Bilimi, Halkla İlişkiler, Basın-yayın gibi) alanlarda gerekmektedir.</a:t>
            </a:r>
          </a:p>
          <a:p>
            <a:r>
              <a:rPr lang="tr-TR" sz="2000" b="1" dirty="0"/>
              <a:t>b) Sayısal Yetenek: </a:t>
            </a:r>
            <a:r>
              <a:rPr lang="tr-TR" sz="2000" dirty="0"/>
              <a:t>Sayılarla ifade edilen problemleri çözebilme, sayısal kavramları daha çabuk öğrenebilme ve sayılarla akıl yürütebilme gücünü gösterir. Bütün temel bilimlerde (Fizik, Kimya, Biyoloji, Matematik, Astronomi gibi) aynı zamanda Tıp, Veterinerlik gibi sağlık bilimleri ve mühendislik alanında başarı için gerekli bir yetenektir.</a:t>
            </a:r>
          </a:p>
          <a:p>
            <a:r>
              <a:rPr lang="tr-TR" sz="2000" b="1" dirty="0"/>
              <a:t>c) Şekil-Uzay İlişkileri Yeteneği:</a:t>
            </a:r>
            <a:r>
              <a:rPr lang="tr-TR" sz="2000" dirty="0"/>
              <a:t> Şekiller arasındaki benzerlik ve farklılıkları şekillerdeki değişimin temelindeki ilkeyi algılayabilme, düzlem üzerinde çizilmiş bir cismi üç boyutlu görebilme gücünü ifade eder. bu yetenek İnşaat, Makine, Harita Mühendisliği, Mimarlık, Diş Hekimliği, Ressamlık, Heykeltıraşlık gibi alanlarda başarı için gereklidir.</a:t>
            </a:r>
          </a:p>
        </p:txBody>
      </p:sp>
    </p:spTree>
    <p:extLst>
      <p:ext uri="{BB962C8B-B14F-4D97-AF65-F5344CB8AC3E}">
        <p14:creationId xmlns:p14="http://schemas.microsoft.com/office/powerpoint/2010/main" val="951975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3350" y="3456673"/>
            <a:ext cx="5343525" cy="646331"/>
          </a:xfrm>
          <a:prstGeom prst="rect">
            <a:avLst/>
          </a:prstGeom>
        </p:spPr>
        <p:txBody>
          <a:bodyPr>
            <a:spAutoFit/>
          </a:bodyPr>
          <a:lstStyle/>
          <a:p>
            <a:pPr algn="ctr"/>
            <a:r>
              <a:rPr lang="tr-TR" b="1" dirty="0">
                <a:solidFill>
                  <a:schemeClr val="bg1"/>
                </a:solidFill>
                <a:latin typeface="Times New Roman" panose="02020603050405020304" pitchFamily="18" charset="0"/>
                <a:cs typeface="Times New Roman" panose="02020603050405020304" pitchFamily="18" charset="0"/>
              </a:rPr>
              <a:t>MESLEK SEÇİMİNDE İLGİ,YETENEK VE DEĞERLERİN İLİŞKİSİ</a:t>
            </a:r>
          </a:p>
        </p:txBody>
      </p:sp>
      <p:sp>
        <p:nvSpPr>
          <p:cNvPr id="3" name="Dikdörtgen 2"/>
          <p:cNvSpPr/>
          <p:nvPr/>
        </p:nvSpPr>
        <p:spPr>
          <a:xfrm>
            <a:off x="2328576" y="299803"/>
            <a:ext cx="6305758"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MESLEK SEÇİMİNDE İLGİ,YETENEK VE DEĞERLERİN İLİŞKİSİ</a:t>
            </a: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b="1670"/>
          <a:stretch/>
        </p:blipFill>
        <p:spPr>
          <a:xfrm>
            <a:off x="434289" y="1760023"/>
            <a:ext cx="9821646" cy="5189417"/>
          </a:xfrm>
          <a:prstGeom prst="rect">
            <a:avLst/>
          </a:prstGeom>
        </p:spPr>
      </p:pic>
      <p:sp>
        <p:nvSpPr>
          <p:cNvPr id="5" name="Metin kutusu 4"/>
          <p:cNvSpPr txBox="1"/>
          <p:nvPr/>
        </p:nvSpPr>
        <p:spPr>
          <a:xfrm>
            <a:off x="4177493" y="1153023"/>
            <a:ext cx="2335237" cy="40011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sz="2000" b="1" dirty="0" smtClean="0"/>
              <a:t>YETENEK ALANLARI</a:t>
            </a:r>
            <a:endParaRPr lang="tr-TR" sz="2000" b="1" dirty="0"/>
          </a:p>
        </p:txBody>
      </p:sp>
    </p:spTree>
    <p:extLst>
      <p:ext uri="{BB962C8B-B14F-4D97-AF65-F5344CB8AC3E}">
        <p14:creationId xmlns:p14="http://schemas.microsoft.com/office/powerpoint/2010/main" val="731113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3350" y="3456673"/>
            <a:ext cx="5343525" cy="646331"/>
          </a:xfrm>
          <a:prstGeom prst="rect">
            <a:avLst/>
          </a:prstGeom>
        </p:spPr>
        <p:txBody>
          <a:bodyPr>
            <a:spAutoFit/>
          </a:bodyPr>
          <a:lstStyle/>
          <a:p>
            <a:pPr algn="ctr"/>
            <a:r>
              <a:rPr lang="tr-TR" b="1" dirty="0">
                <a:solidFill>
                  <a:schemeClr val="bg1"/>
                </a:solidFill>
                <a:latin typeface="Times New Roman" panose="02020603050405020304" pitchFamily="18" charset="0"/>
                <a:cs typeface="Times New Roman" panose="02020603050405020304" pitchFamily="18" charset="0"/>
              </a:rPr>
              <a:t>MESLEK SEÇİMİNDE İLGİ,YETENEK VE DEĞERLERİN İLİŞKİSİ</a:t>
            </a:r>
          </a:p>
        </p:txBody>
      </p:sp>
      <p:sp>
        <p:nvSpPr>
          <p:cNvPr id="3" name="Dikdörtgen 2"/>
          <p:cNvSpPr/>
          <p:nvPr/>
        </p:nvSpPr>
        <p:spPr>
          <a:xfrm>
            <a:off x="2328576" y="299803"/>
            <a:ext cx="6305758"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MESLEK SEÇİMİNDE İLGİ,YETENEK VE DEĞERLERİN İLİŞKİSİ</a:t>
            </a:r>
          </a:p>
        </p:txBody>
      </p:sp>
      <p:sp>
        <p:nvSpPr>
          <p:cNvPr id="5" name="Metin kutusu 4"/>
          <p:cNvSpPr txBox="1"/>
          <p:nvPr/>
        </p:nvSpPr>
        <p:spPr>
          <a:xfrm>
            <a:off x="3878044" y="1049616"/>
            <a:ext cx="3206822"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sz="2000" b="1" dirty="0" smtClean="0"/>
              <a:t>YETENEK ALANLARINA GÖRE MESLEKLER</a:t>
            </a:r>
            <a:endParaRPr lang="tr-TR" sz="2000" b="1" dirty="0"/>
          </a:p>
        </p:txBody>
      </p:sp>
      <p:pic>
        <p:nvPicPr>
          <p:cNvPr id="6" name="Resim 5" descr="Meslekle İlgi, Yetenek, Değer ve Kişilik Özellikleri İlişkisi - Google Chrome"/>
          <p:cNvPicPr>
            <a:picLocks noChangeAspect="1"/>
          </p:cNvPicPr>
          <p:nvPr/>
        </p:nvPicPr>
        <p:blipFill rotWithShape="1">
          <a:blip r:embed="rId2">
            <a:extLst>
              <a:ext uri="{28A0092B-C50C-407E-A947-70E740481C1C}">
                <a14:useLocalDpi xmlns:a14="http://schemas.microsoft.com/office/drawing/2010/main" val="0"/>
              </a:ext>
            </a:extLst>
          </a:blip>
          <a:srcRect l="4475" t="20259" r="26975" b="9353"/>
          <a:stretch/>
        </p:blipFill>
        <p:spPr>
          <a:xfrm>
            <a:off x="1680478" y="1860985"/>
            <a:ext cx="7567813" cy="4183359"/>
          </a:xfrm>
          <a:prstGeom prst="rect">
            <a:avLst/>
          </a:prstGeom>
        </p:spPr>
      </p:pic>
      <p:sp>
        <p:nvSpPr>
          <p:cNvPr id="7" name="Dikdörtgen 6"/>
          <p:cNvSpPr/>
          <p:nvPr/>
        </p:nvSpPr>
        <p:spPr>
          <a:xfrm>
            <a:off x="867252" y="6044344"/>
            <a:ext cx="9228406" cy="923330"/>
          </a:xfrm>
          <a:prstGeom prst="rect">
            <a:avLst/>
          </a:prstGeom>
        </p:spPr>
        <p:txBody>
          <a:bodyPr wrap="square">
            <a:spAutoFit/>
          </a:bodyPr>
          <a:lstStyle/>
          <a:p>
            <a:r>
              <a:rPr lang="tr-TR" dirty="0"/>
              <a:t>Her mesleğin gerektirdiği bazı yetenek alanları, beceriler ve özellikler vardır. Örneğin terzilik mesleği görsel algılama, dikkat yeteneği ve hassas el becerilerine sahip olmayı gerektirir. Polislik mesleği üst düzeyde dikkat yeteneği ve öz kontrol, sabırlılık gibi özellikleri gerektirir</a:t>
            </a:r>
          </a:p>
        </p:txBody>
      </p:sp>
    </p:spTree>
    <p:extLst>
      <p:ext uri="{BB962C8B-B14F-4D97-AF65-F5344CB8AC3E}">
        <p14:creationId xmlns:p14="http://schemas.microsoft.com/office/powerpoint/2010/main" val="3081798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3350" y="3456673"/>
            <a:ext cx="5343525" cy="646331"/>
          </a:xfrm>
          <a:prstGeom prst="rect">
            <a:avLst/>
          </a:prstGeom>
        </p:spPr>
        <p:txBody>
          <a:bodyPr>
            <a:spAutoFit/>
          </a:bodyPr>
          <a:lstStyle/>
          <a:p>
            <a:pPr algn="ctr"/>
            <a:r>
              <a:rPr lang="tr-TR" b="1" dirty="0">
                <a:solidFill>
                  <a:schemeClr val="bg1"/>
                </a:solidFill>
                <a:latin typeface="Times New Roman" panose="02020603050405020304" pitchFamily="18" charset="0"/>
                <a:cs typeface="Times New Roman" panose="02020603050405020304" pitchFamily="18" charset="0"/>
              </a:rPr>
              <a:t>MESLEK SEÇİMİNDE İLGİ,YETENEK VE DEĞERLERİN İLİŞKİSİ</a:t>
            </a:r>
          </a:p>
        </p:txBody>
      </p:sp>
      <p:sp>
        <p:nvSpPr>
          <p:cNvPr id="3" name="Dikdörtgen 2"/>
          <p:cNvSpPr/>
          <p:nvPr/>
        </p:nvSpPr>
        <p:spPr>
          <a:xfrm>
            <a:off x="2328576" y="299803"/>
            <a:ext cx="6305758"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MESLEK SEÇİMİNDE İLGİ,YETENEK VE DEĞERLERİN İLİŞKİSİ</a:t>
            </a:r>
          </a:p>
        </p:txBody>
      </p:sp>
      <p:sp>
        <p:nvSpPr>
          <p:cNvPr id="4" name="Dikdörtgen 3"/>
          <p:cNvSpPr/>
          <p:nvPr/>
        </p:nvSpPr>
        <p:spPr>
          <a:xfrm>
            <a:off x="2139292" y="2115667"/>
            <a:ext cx="6411639" cy="4401205"/>
          </a:xfrm>
          <a:prstGeom prst="rect">
            <a:avLst/>
          </a:prstGeom>
        </p:spPr>
        <p:txBody>
          <a:bodyPr wrap="square">
            <a:spAutoFit/>
          </a:bodyPr>
          <a:lstStyle/>
          <a:p>
            <a:pPr marL="285750" indent="-285750">
              <a:buFont typeface="Wingdings" panose="05000000000000000000" pitchFamily="2" charset="2"/>
              <a:buChar char="Ø"/>
            </a:pPr>
            <a:r>
              <a:rPr lang="tr-TR" sz="2000" b="1" dirty="0" smtClean="0">
                <a:solidFill>
                  <a:schemeClr val="accent2">
                    <a:lumMod val="50000"/>
                  </a:schemeClr>
                </a:solidFill>
              </a:rPr>
              <a:t>İlgiler</a:t>
            </a:r>
          </a:p>
          <a:p>
            <a:r>
              <a:rPr lang="tr-TR" sz="2000" dirty="0"/>
              <a:t>Bireyin bir faaliyetten hoşlanma ve haz alma (doyum sağlama)faaliyeti, sevip-sevmeme derecesidir. Herhangi bir aktiviteyi isteyerek, zevk alarak yapıyorsak, birçok faaliyet arasından belirli birkaç faaliyeti sıklıkla tercih ediyorsak bu aktiviteler ve faaliyetlere </a:t>
            </a:r>
            <a:r>
              <a:rPr lang="tr-TR" sz="2000" u="sng" dirty="0"/>
              <a:t>İLGİ </a:t>
            </a:r>
            <a:r>
              <a:rPr lang="tr-TR" sz="2000" dirty="0"/>
              <a:t>duyuyoruz demektir. Örneğin, boş zamanınızda yapılabilecek onlarca uğraşı arasından sıklıkla şiir ezberleyip, kitap okuyorsanız edebiyata ilgi duyuyorsunuzdur. </a:t>
            </a:r>
            <a:endParaRPr lang="tr-TR" sz="2000" dirty="0" smtClean="0"/>
          </a:p>
          <a:p>
            <a:endParaRPr lang="tr-TR" sz="2000" dirty="0"/>
          </a:p>
          <a:p>
            <a:r>
              <a:rPr lang="tr-TR" sz="2000" dirty="0" smtClean="0"/>
              <a:t>  NELERİ </a:t>
            </a:r>
            <a:r>
              <a:rPr lang="tr-TR" sz="2000" dirty="0"/>
              <a:t>YAPMAKTAN HOŞLANIRIM? </a:t>
            </a:r>
            <a:endParaRPr lang="tr-TR" sz="2000" dirty="0" smtClean="0"/>
          </a:p>
          <a:p>
            <a:r>
              <a:rPr lang="tr-TR" sz="2000" dirty="0" smtClean="0"/>
              <a:t>  NELERİ </a:t>
            </a:r>
            <a:r>
              <a:rPr lang="tr-TR" sz="2000" dirty="0"/>
              <a:t>SIKLIKLA YAPARIM? </a:t>
            </a:r>
            <a:endParaRPr lang="tr-TR" sz="2000" dirty="0" smtClean="0"/>
          </a:p>
          <a:p>
            <a:r>
              <a:rPr lang="tr-TR" sz="2000" dirty="0" smtClean="0"/>
              <a:t>soruları</a:t>
            </a:r>
            <a:r>
              <a:rPr lang="tr-TR" sz="2000" dirty="0"/>
              <a:t>, ilgi duyulan alanların anlaşılabilmesi, keşfedilebilmesi için sorulabilir</a:t>
            </a:r>
            <a:endParaRPr lang="tr-TR" sz="2000" b="1" dirty="0" smtClean="0"/>
          </a:p>
        </p:txBody>
      </p:sp>
    </p:spTree>
    <p:extLst>
      <p:ext uri="{BB962C8B-B14F-4D97-AF65-F5344CB8AC3E}">
        <p14:creationId xmlns:p14="http://schemas.microsoft.com/office/powerpoint/2010/main" val="2573703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73350" y="3456673"/>
            <a:ext cx="5343525" cy="646331"/>
          </a:xfrm>
          <a:prstGeom prst="rect">
            <a:avLst/>
          </a:prstGeom>
        </p:spPr>
        <p:txBody>
          <a:bodyPr>
            <a:spAutoFit/>
          </a:bodyPr>
          <a:lstStyle/>
          <a:p>
            <a:pPr algn="ctr"/>
            <a:r>
              <a:rPr lang="tr-TR" b="1" dirty="0">
                <a:solidFill>
                  <a:schemeClr val="bg1"/>
                </a:solidFill>
                <a:latin typeface="Times New Roman" panose="02020603050405020304" pitchFamily="18" charset="0"/>
                <a:cs typeface="Times New Roman" panose="02020603050405020304" pitchFamily="18" charset="0"/>
              </a:rPr>
              <a:t>MESLEK SEÇİMİNDE İLGİ,YETENEK VE DEĞERLERİN İLİŞKİSİ</a:t>
            </a:r>
          </a:p>
        </p:txBody>
      </p:sp>
      <p:sp>
        <p:nvSpPr>
          <p:cNvPr id="3" name="Dikdörtgen 2"/>
          <p:cNvSpPr/>
          <p:nvPr/>
        </p:nvSpPr>
        <p:spPr>
          <a:xfrm>
            <a:off x="2328576" y="299803"/>
            <a:ext cx="6305758" cy="646331"/>
          </a:xfrm>
          <a:prstGeom prst="rect">
            <a:avLst/>
          </a:prstGeom>
        </p:spPr>
        <p:txBody>
          <a:bodyPr wrap="square">
            <a:spAutoFit/>
          </a:bodyPr>
          <a:lstStyle/>
          <a:p>
            <a:pPr algn="ctr"/>
            <a:r>
              <a:rPr lang="tr-TR" b="1" dirty="0">
                <a:latin typeface="Times New Roman" panose="02020603050405020304" pitchFamily="18" charset="0"/>
                <a:cs typeface="Times New Roman" panose="02020603050405020304" pitchFamily="18" charset="0"/>
              </a:rPr>
              <a:t>MESLEK SEÇİMİNDE İLGİ,YETENEK VE DEĞERLERİN İLİŞKİSİ</a:t>
            </a:r>
          </a:p>
        </p:txBody>
      </p:sp>
      <p:sp>
        <p:nvSpPr>
          <p:cNvPr id="5" name="Dikdörtgen 4"/>
          <p:cNvSpPr/>
          <p:nvPr/>
        </p:nvSpPr>
        <p:spPr>
          <a:xfrm>
            <a:off x="780146" y="1424738"/>
            <a:ext cx="9129932" cy="5632311"/>
          </a:xfrm>
          <a:prstGeom prst="rect">
            <a:avLst/>
          </a:prstGeom>
        </p:spPr>
        <p:txBody>
          <a:bodyPr wrap="square">
            <a:spAutoFit/>
          </a:bodyPr>
          <a:lstStyle/>
          <a:p>
            <a:r>
              <a:rPr lang="tr-TR" sz="2000" b="1" dirty="0" smtClean="0"/>
              <a:t>Temel İlgi Alanları</a:t>
            </a:r>
          </a:p>
          <a:p>
            <a:endParaRPr lang="tr-TR" sz="2000" b="1" dirty="0" smtClean="0"/>
          </a:p>
          <a:p>
            <a:r>
              <a:rPr lang="tr-TR" sz="2000" b="1" dirty="0" smtClean="0"/>
              <a:t>1 </a:t>
            </a:r>
            <a:r>
              <a:rPr lang="tr-TR" sz="2000" b="1" dirty="0"/>
              <a:t>– Temel Bilim:</a:t>
            </a:r>
            <a:r>
              <a:rPr lang="tr-TR" sz="2000" dirty="0"/>
              <a:t> Temel bilim ilgisi Fizik, Kimya, Biyoloji gibi bilimlerin konularını oluşturan doğal olayları incelemek, Matematik konuları ile uğraşmak gibi davranışlarda kendini gösteren  bir ilgi alanıdır. Bu ilgisi yüksek olan insanlar Tıp, Veterinerlik, Mühendislik gibi uygulamalı alanlarda da çalışmaları doyum sağlayabilir.</a:t>
            </a:r>
          </a:p>
          <a:p>
            <a:r>
              <a:rPr lang="tr-TR" sz="2000" b="1" dirty="0"/>
              <a:t>2 – Sosyal Bilim:</a:t>
            </a:r>
            <a:r>
              <a:rPr lang="tr-TR" sz="2000" dirty="0"/>
              <a:t> Sosyal olayları incelemek ve nedenlerini araştırmak gibi davranışlarda ifadesini bulan bir ilgi alanıdır. Bu ilgisi yüksek olan kimseler Hukuk, Siyaset Bilimi, Sosyoloji, Tarih, Psikoloji, İlahiyat gibi alanlarda çalışmaktan mutlu olabilirler.</a:t>
            </a:r>
          </a:p>
          <a:p>
            <a:r>
              <a:rPr lang="tr-TR" sz="2000" b="1" dirty="0"/>
              <a:t>3 – Canlı Varlık:</a:t>
            </a:r>
            <a:r>
              <a:rPr lang="tr-TR" sz="2000" dirty="0"/>
              <a:t> Hayvan ve bitkilerin yaşayışını incelemekten, onları yetiştirip üretmekten zevk alma davranışları içerir. Bu ilgiye sahip insanlar açık havada çalışmaktan hoşlanırlar. Veterinerlik, Ziraat ve Orman Mühendisliği, Su Ürünleri, Bahçe ve Tarla Bitkileri, Balıkçılık, Hayvancılık ve benzeri işlerle uğraşmak onlara zevk verir.</a:t>
            </a:r>
          </a:p>
          <a:p>
            <a:r>
              <a:rPr lang="tr-TR" sz="2000" b="1" dirty="0"/>
              <a:t>4 – Mekanik İlgi: </a:t>
            </a:r>
            <a:r>
              <a:rPr lang="tr-TR" sz="2000" dirty="0"/>
              <a:t>Bu ilgisi yüksek olan kimseler çeşitli alet ve makineler yapmak, işletmek ve onarmak gibi faaliyetlerden hoşlanır. Makine, Elektrik-Elektronik Mühendisliği, Bilgisayar Mühendisliği, Gemi İnşaatı, Uçak Mühendisliği, Tekstil Mühendisliği, Teknik Eğitim Fakültesi gibi teknik alanlarda başarı ve doyum için gereklidir.</a:t>
            </a:r>
          </a:p>
        </p:txBody>
      </p:sp>
    </p:spTree>
    <p:extLst>
      <p:ext uri="{BB962C8B-B14F-4D97-AF65-F5344CB8AC3E}">
        <p14:creationId xmlns:p14="http://schemas.microsoft.com/office/powerpoint/2010/main" val="2983540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1_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2013 - 2022 Teması">
  <a:themeElements>
    <a:clrScheme name="Office 2013 - 2022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7117</TotalTime>
  <Words>1523</Words>
  <Application>Microsoft Office PowerPoint</Application>
  <PresentationFormat>Özel</PresentationFormat>
  <Paragraphs>190</Paragraphs>
  <Slides>23</Slides>
  <Notes>0</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23</vt:i4>
      </vt:variant>
    </vt:vector>
  </HeadingPairs>
  <TitlesOfParts>
    <vt:vector size="32" baseType="lpstr">
      <vt:lpstr>Arial</vt:lpstr>
      <vt:lpstr>Calibri</vt:lpstr>
      <vt:lpstr>Calibri Light</vt:lpstr>
      <vt:lpstr>Levenim MT</vt:lpstr>
      <vt:lpstr>Times New Roman</vt:lpstr>
      <vt:lpstr>Wingdings</vt:lpstr>
      <vt:lpstr>1_Özel Tasarım</vt:lpstr>
      <vt:lpstr>Özel Tasarım</vt:lpstr>
      <vt:lpstr>Office 2013 - 2022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 SERCAN ALBAYRAK</dc:creator>
  <cp:lastModifiedBy>Rehberlik_PC</cp:lastModifiedBy>
  <cp:revision>428</cp:revision>
  <cp:lastPrinted>2023-08-01T15:43:42Z</cp:lastPrinted>
  <dcterms:created xsi:type="dcterms:W3CDTF">2023-06-22T09:30:24Z</dcterms:created>
  <dcterms:modified xsi:type="dcterms:W3CDTF">2025-09-11T06:41:04Z</dcterms:modified>
</cp:coreProperties>
</file>