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26"/>
  </p:notesMasterIdLst>
  <p:sldIdLst>
    <p:sldId id="329" r:id="rId4"/>
    <p:sldId id="356" r:id="rId5"/>
    <p:sldId id="387" r:id="rId6"/>
    <p:sldId id="400" r:id="rId7"/>
    <p:sldId id="388" r:id="rId8"/>
    <p:sldId id="389" r:id="rId9"/>
    <p:sldId id="404" r:id="rId10"/>
    <p:sldId id="390" r:id="rId11"/>
    <p:sldId id="391" r:id="rId12"/>
    <p:sldId id="401" r:id="rId13"/>
    <p:sldId id="392" r:id="rId14"/>
    <p:sldId id="394" r:id="rId15"/>
    <p:sldId id="393" r:id="rId16"/>
    <p:sldId id="395" r:id="rId17"/>
    <p:sldId id="403" r:id="rId18"/>
    <p:sldId id="398" r:id="rId19"/>
    <p:sldId id="399" r:id="rId20"/>
    <p:sldId id="396" r:id="rId21"/>
    <p:sldId id="402" r:id="rId22"/>
    <p:sldId id="405" r:id="rId23"/>
    <p:sldId id="397" r:id="rId24"/>
    <p:sldId id="386" r:id="rId25"/>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BDEE0"/>
    <a:srgbClr val="F2E7DD"/>
    <a:srgbClr val="E8DCD0"/>
    <a:srgbClr val="FFFBF8"/>
    <a:srgbClr val="DA291C"/>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7446" autoAdjust="0"/>
  </p:normalViewPr>
  <p:slideViewPr>
    <p:cSldViewPr snapToGrid="0">
      <p:cViewPr varScale="1">
        <p:scale>
          <a:sx n="93" d="100"/>
          <a:sy n="93" d="100"/>
        </p:scale>
        <p:origin x="750" y="90"/>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11.09.2025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11.09.2025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11.09.2025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11.09.2025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11.09.2025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11.09.2025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11.09.2025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11.09.2025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11.09.2025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9/11/2025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429792"/>
            <a:ext cx="7809365" cy="2677656"/>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smtClean="0">
                <a:solidFill>
                  <a:schemeClr val="bg1"/>
                </a:solidFill>
                <a:latin typeface="Times New Roman" panose="02020603050405020304" pitchFamily="18" charset="0"/>
                <a:cs typeface="Times New Roman" panose="02020603050405020304" pitchFamily="18" charset="0"/>
              </a:rPr>
              <a:t>ORTAOKUL ÖĞRENCİLERİNDE SINAV KAYGISI VE STRES YÖNETİMİ</a:t>
            </a:r>
          </a:p>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30326" y="407962"/>
            <a:ext cx="7724500"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893159" y="1794406"/>
            <a:ext cx="9398833" cy="2554545"/>
          </a:xfrm>
          <a:prstGeom prst="rect">
            <a:avLst/>
          </a:prstGeom>
        </p:spPr>
        <p:txBody>
          <a:bodyPr wrap="square">
            <a:spAutoFit/>
          </a:bodyPr>
          <a:lstStyle/>
          <a:p>
            <a:endParaRPr lang="tr-TR" sz="2000" b="1" dirty="0"/>
          </a:p>
          <a:p>
            <a:r>
              <a:rPr lang="tr-TR" sz="2000" b="1" dirty="0"/>
              <a:t>•   </a:t>
            </a:r>
            <a:r>
              <a:rPr lang="tr-TR" sz="2000" b="1" dirty="0" smtClean="0"/>
              <a:t>  </a:t>
            </a:r>
            <a:r>
              <a:rPr lang="tr-TR" sz="2000" b="1" dirty="0"/>
              <a:t>Aşırı Hareketlilik ya da Hareketsizlik ile Mücadele Etmeye Çalışın: </a:t>
            </a:r>
            <a:endParaRPr lang="tr-TR" sz="2000" b="1" dirty="0" smtClean="0"/>
          </a:p>
          <a:p>
            <a:r>
              <a:rPr lang="tr-TR" sz="2000" dirty="0" smtClean="0"/>
              <a:t>Gerginlik </a:t>
            </a:r>
            <a:r>
              <a:rPr lang="tr-TR" sz="2000" dirty="0"/>
              <a:t>ve endişe sizi normal hareket ve düşüncelerinizden </a:t>
            </a:r>
            <a:r>
              <a:rPr lang="tr-TR" sz="2000" dirty="0" smtClean="0"/>
              <a:t>uzaklaştırıyorsa sınavın </a:t>
            </a:r>
            <a:r>
              <a:rPr lang="tr-TR" sz="2000" dirty="0"/>
              <a:t>yaklaştığı günlerde eğlenceli aktivitelere yönelin, fiziksel aktivitelerinizi biraz artırın (Hafif yürüyüşler, rahatlatıcı egzersizler vb.).Kendinizi kötü hissettiğinizde hayatta sevdiğiniz etkinlik ya da olayları </a:t>
            </a:r>
            <a:r>
              <a:rPr lang="tr-TR" sz="2000" dirty="0" smtClean="0"/>
              <a:t>hatırlayıp bunlara </a:t>
            </a:r>
            <a:r>
              <a:rPr lang="tr-TR" sz="2000" dirty="0"/>
              <a:t>zaman ayırın, tükenen enerjinizin yeniden depolanmasına izin verin.</a:t>
            </a:r>
          </a:p>
          <a:p>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637" y="4348951"/>
            <a:ext cx="2219875" cy="2972591"/>
          </a:xfrm>
          <a:prstGeom prst="rect">
            <a:avLst/>
          </a:prstGeom>
          <a:ln>
            <a:noFill/>
          </a:ln>
          <a:effectLst>
            <a:softEdge rad="112500"/>
          </a:effectLst>
        </p:spPr>
      </p:pic>
    </p:spTree>
    <p:extLst>
      <p:ext uri="{BB962C8B-B14F-4D97-AF65-F5344CB8AC3E}">
        <p14:creationId xmlns:p14="http://schemas.microsoft.com/office/powerpoint/2010/main" val="354126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44394" y="337625"/>
            <a:ext cx="7780771"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2" name="Dikdörtgen 1"/>
          <p:cNvSpPr/>
          <p:nvPr/>
        </p:nvSpPr>
        <p:spPr>
          <a:xfrm>
            <a:off x="784099" y="983956"/>
            <a:ext cx="9302435" cy="6494085"/>
          </a:xfrm>
          <a:prstGeom prst="rect">
            <a:avLst/>
          </a:prstGeom>
        </p:spPr>
        <p:txBody>
          <a:bodyPr wrap="square">
            <a:spAutoFit/>
          </a:bodyPr>
          <a:lstStyle/>
          <a:p>
            <a:r>
              <a:rPr lang="tr-TR" sz="2000" b="1" dirty="0"/>
              <a:t>•   </a:t>
            </a:r>
            <a:r>
              <a:rPr lang="tr-TR" sz="2000" b="1" dirty="0" smtClean="0"/>
              <a:t>Nefes </a:t>
            </a:r>
            <a:r>
              <a:rPr lang="tr-TR" sz="2000" b="1" dirty="0"/>
              <a:t>Alma Egzersizleri</a:t>
            </a:r>
            <a:r>
              <a:rPr lang="tr-TR" sz="2000" b="1" dirty="0" smtClean="0"/>
              <a:t>:</a:t>
            </a:r>
          </a:p>
          <a:p>
            <a:r>
              <a:rPr lang="tr-TR" dirty="0" smtClean="0"/>
              <a:t>Doğru </a:t>
            </a:r>
            <a:r>
              <a:rPr lang="tr-TR" dirty="0"/>
              <a:t>alınan nefes ağır , derin ve sessiz olmalıdır</a:t>
            </a:r>
            <a:r>
              <a:rPr lang="tr-TR" dirty="0" smtClean="0"/>
              <a:t>. Nefes </a:t>
            </a:r>
            <a:r>
              <a:rPr lang="tr-TR" dirty="0"/>
              <a:t>alırken; İçinize rahatlığın, huzurun, mutluluğun dolduğunu hissedin ve vücudunuzun her köşesine ulaştığını hissedin. Nefes verirken ise; stresinizin ve onu oluşturan etkenlerin vücudunuzdan </a:t>
            </a:r>
            <a:r>
              <a:rPr lang="tr-TR" dirty="0" smtClean="0"/>
              <a:t>dışarı atıldığını </a:t>
            </a:r>
            <a:r>
              <a:rPr lang="tr-TR" dirty="0"/>
              <a:t>düşleyin. Nefes burundan alınmalı ve ağızdan verilmelidir</a:t>
            </a:r>
            <a:r>
              <a:rPr lang="tr-TR" dirty="0" smtClean="0"/>
              <a:t>.</a:t>
            </a:r>
          </a:p>
          <a:p>
            <a:endParaRPr lang="tr-TR" dirty="0"/>
          </a:p>
          <a:p>
            <a:r>
              <a:rPr lang="tr-TR" dirty="0"/>
              <a:t>Kaygı başladıktan sonra bedenin yeniden rahatlama </a:t>
            </a:r>
            <a:r>
              <a:rPr lang="tr-TR" dirty="0" smtClean="0"/>
              <a:t>haline gelebilmesi </a:t>
            </a:r>
            <a:r>
              <a:rPr lang="tr-TR" dirty="0"/>
              <a:t>ve odaklanmayı sağlamak için 20 </a:t>
            </a:r>
            <a:r>
              <a:rPr lang="tr-TR" dirty="0" err="1"/>
              <a:t>dk</a:t>
            </a:r>
            <a:r>
              <a:rPr lang="tr-TR" dirty="0"/>
              <a:t> gereklidir. </a:t>
            </a:r>
            <a:r>
              <a:rPr lang="tr-TR" dirty="0" smtClean="0"/>
              <a:t>Bu nedenle </a:t>
            </a:r>
            <a:r>
              <a:rPr lang="tr-TR" dirty="0"/>
              <a:t>sınavlardan 10-15 </a:t>
            </a:r>
            <a:r>
              <a:rPr lang="tr-TR" dirty="0" err="1"/>
              <a:t>dk</a:t>
            </a:r>
            <a:r>
              <a:rPr lang="tr-TR" dirty="0"/>
              <a:t> önce nefes egzersizinin </a:t>
            </a:r>
            <a:r>
              <a:rPr lang="tr-TR" dirty="0" smtClean="0"/>
              <a:t>yapılması kaygının </a:t>
            </a:r>
            <a:r>
              <a:rPr lang="tr-TR" dirty="0"/>
              <a:t>fizyolojik belirtilerini önlemek için yararlıdır</a:t>
            </a:r>
            <a:r>
              <a:rPr lang="tr-TR" dirty="0" smtClean="0"/>
              <a:t>.</a:t>
            </a:r>
          </a:p>
          <a:p>
            <a:endParaRPr lang="tr-TR" dirty="0"/>
          </a:p>
          <a:p>
            <a:r>
              <a:rPr lang="tr-TR" dirty="0"/>
              <a:t>Doğru nefes alma üzerine olan bu tekniği, aşağıdaki adımları</a:t>
            </a:r>
          </a:p>
          <a:p>
            <a:r>
              <a:rPr lang="tr-TR" dirty="0"/>
              <a:t>izleyerek yapabilirsiniz</a:t>
            </a:r>
            <a:r>
              <a:rPr lang="tr-TR" dirty="0" smtClean="0"/>
              <a:t>.</a:t>
            </a:r>
          </a:p>
          <a:p>
            <a:endParaRPr lang="tr-TR" dirty="0"/>
          </a:p>
          <a:p>
            <a:pPr marL="285750" indent="-285750">
              <a:buFont typeface="Arial" panose="020B0604020202020204" pitchFamily="34" charset="0"/>
              <a:buChar char="•"/>
            </a:pPr>
            <a:r>
              <a:rPr lang="tr-TR" dirty="0" smtClean="0"/>
              <a:t>Sağ </a:t>
            </a:r>
            <a:r>
              <a:rPr lang="tr-TR" dirty="0"/>
              <a:t>elimizi göğsümüze sol elimizi karnımızın üzerine</a:t>
            </a:r>
          </a:p>
          <a:p>
            <a:r>
              <a:rPr lang="tr-TR" dirty="0"/>
              <a:t>yerleştirelim.</a:t>
            </a:r>
          </a:p>
          <a:p>
            <a:pPr marL="285750" indent="-285750">
              <a:buFont typeface="Arial" panose="020B0604020202020204" pitchFamily="34" charset="0"/>
              <a:buChar char="•"/>
            </a:pPr>
            <a:r>
              <a:rPr lang="tr-TR" dirty="0" smtClean="0"/>
              <a:t>Burnumuzdan </a:t>
            </a:r>
            <a:r>
              <a:rPr lang="tr-TR" dirty="0"/>
              <a:t>nefes alıp (İçimizden 4’e kadar sayıp) 4</a:t>
            </a:r>
          </a:p>
          <a:p>
            <a:r>
              <a:rPr lang="tr-TR" dirty="0"/>
              <a:t>saniye bekleyip aldığımız nefesi ağzımızdan (İçimizden 4’e</a:t>
            </a:r>
          </a:p>
          <a:p>
            <a:r>
              <a:rPr lang="tr-TR" dirty="0"/>
              <a:t>kadar sayıp) yavaşça verelim.</a:t>
            </a:r>
          </a:p>
          <a:p>
            <a:pPr marL="285750" indent="-285750">
              <a:buFont typeface="Arial" panose="020B0604020202020204" pitchFamily="34" charset="0"/>
              <a:buChar char="•"/>
            </a:pPr>
            <a:r>
              <a:rPr lang="tr-TR" dirty="0" smtClean="0"/>
              <a:t>Nefes </a:t>
            </a:r>
            <a:r>
              <a:rPr lang="tr-TR" dirty="0"/>
              <a:t>alıp verme sırasında eğer göğüs kafesimiz (sağ</a:t>
            </a:r>
          </a:p>
          <a:p>
            <a:r>
              <a:rPr lang="tr-TR" dirty="0"/>
              <a:t>elimiz) hareket ediyorsa yanlış nefes alıyoruz </a:t>
            </a:r>
            <a:r>
              <a:rPr lang="tr-TR" dirty="0" smtClean="0"/>
              <a:t>demektir. Sadece </a:t>
            </a:r>
            <a:r>
              <a:rPr lang="tr-TR" dirty="0"/>
              <a:t>şuna dikkat edelim: Nefes</a:t>
            </a:r>
          </a:p>
          <a:p>
            <a:r>
              <a:rPr lang="tr-TR" dirty="0"/>
              <a:t>aldığımızda karnımız şişecek (sol el hareket </a:t>
            </a:r>
            <a:r>
              <a:rPr lang="tr-TR" dirty="0" smtClean="0"/>
              <a:t>edecek) nefesimizi </a:t>
            </a:r>
            <a:r>
              <a:rPr lang="tr-TR" dirty="0"/>
              <a:t>tuttuğumuz sürece şiş kalacak </a:t>
            </a:r>
            <a:r>
              <a:rPr lang="tr-TR" dirty="0" smtClean="0"/>
              <a:t>ve verirken de içeriye </a:t>
            </a:r>
            <a:r>
              <a:rPr lang="tr-TR" dirty="0"/>
              <a:t>doğru hareket edecek.</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078" y="3627795"/>
            <a:ext cx="3000456" cy="2466061"/>
          </a:xfrm>
          <a:prstGeom prst="rect">
            <a:avLst/>
          </a:prstGeom>
        </p:spPr>
      </p:pic>
    </p:spTree>
    <p:extLst>
      <p:ext uri="{BB962C8B-B14F-4D97-AF65-F5344CB8AC3E}">
        <p14:creationId xmlns:p14="http://schemas.microsoft.com/office/powerpoint/2010/main" val="379638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58461" y="337624"/>
            <a:ext cx="7752636"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1026942" y="1208510"/>
            <a:ext cx="8131126" cy="4093428"/>
          </a:xfrm>
          <a:prstGeom prst="rect">
            <a:avLst/>
          </a:prstGeom>
        </p:spPr>
        <p:txBody>
          <a:bodyPr wrap="square">
            <a:spAutoFit/>
          </a:bodyPr>
          <a:lstStyle/>
          <a:p>
            <a:r>
              <a:rPr lang="tr-TR" sz="2000" dirty="0"/>
              <a:t>•   </a:t>
            </a:r>
            <a:r>
              <a:rPr lang="tr-TR" sz="2000" b="1" dirty="0"/>
              <a:t>Yeterli ve Dengeli Beslenin</a:t>
            </a:r>
            <a:r>
              <a:rPr lang="tr-TR" sz="2000" dirty="0"/>
              <a:t>:</a:t>
            </a:r>
          </a:p>
          <a:p>
            <a:r>
              <a:rPr lang="tr-TR" sz="2000" dirty="0"/>
              <a:t> Beslenme alışkanlığı önemlidir. Yanlış beslenme; hâlsizlik, iştahsızlık, </a:t>
            </a:r>
            <a:r>
              <a:rPr lang="tr-TR" sz="2000" dirty="0" err="1"/>
              <a:t>isteksizlik,vücut</a:t>
            </a:r>
            <a:r>
              <a:rPr lang="tr-TR" sz="2000" dirty="0"/>
              <a:t> direncinin düşüklüğü gibi sorunlara yol açabilir. Bu da verimli çalışmayı engeller.   Bu dönemde sağlıklı bir vücut ve hastalıklara karşı direncin geliştirilebilmesi için </a:t>
            </a:r>
            <a:r>
              <a:rPr lang="tr-TR" sz="2000" dirty="0" err="1"/>
              <a:t>yaşınıza,boyunuza</a:t>
            </a:r>
            <a:r>
              <a:rPr lang="tr-TR" sz="2000" dirty="0"/>
              <a:t>, fiziksel gelişiminize ve fiziksel aktivitelerinizin yoğunluğuna göre ihtiyaç duyduğunuz her türlü besin grubundan yeterli miktarda alınmasını düzenleyen bir beslenme alışkanlığınızın olmasında fayda vardır.</a:t>
            </a:r>
          </a:p>
          <a:p>
            <a:endParaRPr lang="tr-TR" sz="2000" dirty="0"/>
          </a:p>
          <a:p>
            <a:r>
              <a:rPr lang="tr-TR" sz="2000" dirty="0"/>
              <a:t>•     </a:t>
            </a:r>
            <a:r>
              <a:rPr lang="tr-TR" sz="2000" b="1" dirty="0"/>
              <a:t>Spor Yapın: </a:t>
            </a:r>
          </a:p>
          <a:p>
            <a:r>
              <a:rPr lang="tr-TR" sz="2000" dirty="0"/>
              <a:t>Düzenli yapılan spor uyku düzenini de sağlar. Ayrıca spor yapılınca vücudumuz </a:t>
            </a:r>
            <a:r>
              <a:rPr lang="tr-TR" sz="2000" dirty="0" err="1"/>
              <a:t>serotonin</a:t>
            </a:r>
            <a:r>
              <a:rPr lang="tr-TR" sz="2000" dirty="0"/>
              <a:t> salgısı salgılar. Bu salgı bedenimizde sükunet ve rahatlığı yani gevşemeyi sağlar. </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6144" t="-2407" b="-1"/>
          <a:stretch/>
        </p:blipFill>
        <p:spPr>
          <a:xfrm>
            <a:off x="6246055" y="5022166"/>
            <a:ext cx="3265042" cy="2326493"/>
          </a:xfrm>
          <a:prstGeom prst="rect">
            <a:avLst/>
          </a:prstGeom>
        </p:spPr>
      </p:pic>
    </p:spTree>
    <p:extLst>
      <p:ext uri="{BB962C8B-B14F-4D97-AF65-F5344CB8AC3E}">
        <p14:creationId xmlns:p14="http://schemas.microsoft.com/office/powerpoint/2010/main" val="358790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16258" y="407964"/>
            <a:ext cx="7710433"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936326" y="2081608"/>
            <a:ext cx="8762309" cy="2682786"/>
          </a:xfrm>
          <a:prstGeom prst="rect">
            <a:avLst/>
          </a:prstGeom>
        </p:spPr>
        <p:txBody>
          <a:bodyPr wrap="square">
            <a:spAutoFit/>
          </a:bodyPr>
          <a:lstStyle/>
          <a:p>
            <a:pPr marL="342900" indent="-342900">
              <a:buFont typeface="Wingdings" panose="05000000000000000000" pitchFamily="2" charset="2"/>
              <a:buChar char="Ø"/>
            </a:pPr>
            <a:r>
              <a:rPr lang="tr-TR" sz="2000" b="1" dirty="0" smtClean="0">
                <a:latin typeface="MyriadPro"/>
              </a:rPr>
              <a:t> Sınav </a:t>
            </a:r>
            <a:r>
              <a:rPr lang="tr-TR" sz="2000" b="1" dirty="0">
                <a:latin typeface="MyriadPro"/>
              </a:rPr>
              <a:t>kaygısıyla baş etmede kimlerden yardım alınabilir</a:t>
            </a:r>
            <a:r>
              <a:rPr lang="tr-TR" sz="2000" b="1" dirty="0" smtClean="0">
                <a:latin typeface="MyriadPro"/>
              </a:rPr>
              <a:t>?</a:t>
            </a:r>
          </a:p>
          <a:p>
            <a:pPr marL="457200" algn="just">
              <a:spcAft>
                <a:spcPts val="1000"/>
              </a:spcAft>
            </a:pPr>
            <a:endParaRPr lang="tr-TR" sz="2000" dirty="0" smtClean="0">
              <a:solidFill>
                <a:srgbClr val="212529"/>
              </a:solidFill>
              <a:latin typeface="MyriadPro"/>
            </a:endParaRPr>
          </a:p>
          <a:p>
            <a:pPr marL="457200" algn="just">
              <a:spcAft>
                <a:spcPts val="1000"/>
              </a:spcAft>
            </a:pPr>
            <a:r>
              <a:rPr lang="tr-TR" sz="2000" dirty="0" smtClean="0">
                <a:solidFill>
                  <a:srgbClr val="212529"/>
                </a:solidFill>
                <a:latin typeface="MyriadPro"/>
              </a:rPr>
              <a:t>       En </a:t>
            </a:r>
            <a:r>
              <a:rPr lang="tr-TR" sz="2000" dirty="0">
                <a:solidFill>
                  <a:srgbClr val="212529"/>
                </a:solidFill>
                <a:latin typeface="MyriadPro"/>
              </a:rPr>
              <a:t>büyük destekçilerimiz sosyal çevremizde bulunan bize yakın olan bireylerdir. </a:t>
            </a:r>
            <a:r>
              <a:rPr lang="tr-TR" sz="2000" dirty="0" smtClean="0">
                <a:solidFill>
                  <a:srgbClr val="212529"/>
                </a:solidFill>
                <a:latin typeface="MyriadPro"/>
              </a:rPr>
              <a:t>Anne-babamız, aile büyüğümüz, öğretmenimiz, arkadaşlarımız </a:t>
            </a:r>
            <a:r>
              <a:rPr lang="tr-TR" sz="2000" dirty="0">
                <a:solidFill>
                  <a:srgbClr val="212529"/>
                </a:solidFill>
                <a:latin typeface="MyriadPro"/>
              </a:rPr>
              <a:t>eğer bizimle empati kurabilirse onlarla konuşmamız faydalı olacaktır. Bir uzmandan destek almak </a:t>
            </a:r>
            <a:r>
              <a:rPr lang="tr-TR" sz="2000" dirty="0" smtClean="0">
                <a:solidFill>
                  <a:srgbClr val="212529"/>
                </a:solidFill>
                <a:latin typeface="MyriadPro"/>
              </a:rPr>
              <a:t>istenirse okul </a:t>
            </a:r>
            <a:r>
              <a:rPr lang="tr-TR" sz="2000" dirty="0">
                <a:solidFill>
                  <a:srgbClr val="212529"/>
                </a:solidFill>
                <a:latin typeface="MyriadPro"/>
              </a:rPr>
              <a:t>psikolojik </a:t>
            </a:r>
            <a:r>
              <a:rPr lang="tr-TR" sz="2000" dirty="0" smtClean="0">
                <a:solidFill>
                  <a:srgbClr val="212529"/>
                </a:solidFill>
                <a:latin typeface="MyriadPro"/>
              </a:rPr>
              <a:t>danışmanlardan, psikologdan  </a:t>
            </a:r>
            <a:r>
              <a:rPr lang="tr-TR" sz="2000" dirty="0">
                <a:solidFill>
                  <a:srgbClr val="212529"/>
                </a:solidFill>
                <a:latin typeface="MyriadPro"/>
              </a:rPr>
              <a:t>yardım alınabilir. Önemli olan karşımızdaki bireylerin bizim yaşadıklarımızı anlayabilmesidir.</a:t>
            </a:r>
            <a:r>
              <a:rPr lang="tr-TR" sz="2000" b="1" dirty="0">
                <a:solidFill>
                  <a:srgbClr val="212529"/>
                </a:solidFill>
                <a:latin typeface="MyriadPro"/>
              </a:rPr>
              <a:t> </a:t>
            </a:r>
            <a:endParaRPr lang="tr-TR" sz="2000" b="0" i="0" dirty="0">
              <a:solidFill>
                <a:srgbClr val="212529"/>
              </a:solidFill>
              <a:effectLst/>
              <a:latin typeface="MyriadPro"/>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531" y="4764394"/>
            <a:ext cx="3181900" cy="3181900"/>
          </a:xfrm>
          <a:prstGeom prst="rect">
            <a:avLst/>
          </a:prstGeom>
        </p:spPr>
      </p:pic>
    </p:spTree>
    <p:extLst>
      <p:ext uri="{BB962C8B-B14F-4D97-AF65-F5344CB8AC3E}">
        <p14:creationId xmlns:p14="http://schemas.microsoft.com/office/powerpoint/2010/main" val="1405168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22363" y="2364922"/>
            <a:ext cx="9031459" cy="3170099"/>
          </a:xfrm>
          <a:prstGeom prst="rect">
            <a:avLst/>
          </a:prstGeom>
        </p:spPr>
        <p:txBody>
          <a:bodyPr wrap="square">
            <a:spAutoFit/>
          </a:bodyPr>
          <a:lstStyle/>
          <a:p>
            <a:r>
              <a:rPr lang="tr-TR" sz="2000" b="1" dirty="0" smtClean="0"/>
              <a:t>                                                        SINAVA 1 HAFTA KALA</a:t>
            </a:r>
          </a:p>
          <a:p>
            <a:endParaRPr lang="tr-TR" sz="2000" b="1" dirty="0" smtClean="0"/>
          </a:p>
          <a:p>
            <a:r>
              <a:rPr lang="tr-TR" sz="2000" dirty="0" smtClean="0"/>
              <a:t>• Son bir hafta uyku düzeninize dikkat edin. Erken yatmaya özen gösterin. </a:t>
            </a:r>
          </a:p>
          <a:p>
            <a:r>
              <a:rPr lang="tr-TR" sz="2000" dirty="0" smtClean="0"/>
              <a:t>• Yeni bir konu çalışmayın. </a:t>
            </a:r>
          </a:p>
          <a:p>
            <a:r>
              <a:rPr lang="tr-TR" sz="2000" dirty="0" smtClean="0"/>
              <a:t>• Yağlı, şekerli ve tuzlu gıdalardan uzak durun.</a:t>
            </a:r>
          </a:p>
          <a:p>
            <a:r>
              <a:rPr lang="tr-TR" sz="2000" dirty="0" smtClean="0"/>
              <a:t> • Akşamları yürüyüş yapın. </a:t>
            </a:r>
          </a:p>
          <a:p>
            <a:r>
              <a:rPr lang="tr-TR" sz="2000" dirty="0" smtClean="0"/>
              <a:t>• Yorucu fiziksel aktivitelerden uzak durun.</a:t>
            </a:r>
          </a:p>
          <a:p>
            <a:r>
              <a:rPr lang="tr-TR" sz="2000" dirty="0" smtClean="0"/>
              <a:t> • Gerilim ve şiddet içerikli bilgisayar oyunlarından ve filmlerden uzak durun. </a:t>
            </a:r>
          </a:p>
          <a:p>
            <a:r>
              <a:rPr lang="tr-TR" sz="2000" dirty="0" smtClean="0"/>
              <a:t>• Sınava gireceğiniz binayı sınav salonunu önceden görün.</a:t>
            </a:r>
          </a:p>
          <a:p>
            <a:endParaRPr lang="tr-TR" sz="2000" dirty="0"/>
          </a:p>
        </p:txBody>
      </p:sp>
      <p:sp>
        <p:nvSpPr>
          <p:cNvPr id="5" name="Metin kutusu 4">
            <a:extLst>
              <a:ext uri="{FF2B5EF4-FFF2-40B4-BE49-F238E27FC236}">
                <a16:creationId xmlns:a16="http://schemas.microsoft.com/office/drawing/2014/main" id="{C8527434-2908-8475-B286-A2FF13021F47}"/>
              </a:ext>
            </a:extLst>
          </p:cNvPr>
          <p:cNvSpPr txBox="1"/>
          <p:nvPr/>
        </p:nvSpPr>
        <p:spPr>
          <a:xfrm>
            <a:off x="1743724" y="351693"/>
            <a:ext cx="7710433"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Tree>
    <p:extLst>
      <p:ext uri="{BB962C8B-B14F-4D97-AF65-F5344CB8AC3E}">
        <p14:creationId xmlns:p14="http://schemas.microsoft.com/office/powerpoint/2010/main" val="218616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3210" y="2252380"/>
            <a:ext cx="9031459" cy="3447098"/>
          </a:xfrm>
          <a:prstGeom prst="rect">
            <a:avLst/>
          </a:prstGeom>
        </p:spPr>
        <p:txBody>
          <a:bodyPr wrap="square">
            <a:spAutoFit/>
          </a:bodyPr>
          <a:lstStyle/>
          <a:p>
            <a:endParaRPr lang="tr-TR" dirty="0"/>
          </a:p>
          <a:p>
            <a:r>
              <a:rPr lang="tr-TR" b="1" dirty="0" smtClean="0"/>
              <a:t>                                                              </a:t>
            </a:r>
            <a:r>
              <a:rPr lang="tr-TR" sz="2000" b="1" dirty="0" smtClean="0"/>
              <a:t>SINAV SIRASINDA</a:t>
            </a:r>
          </a:p>
          <a:p>
            <a:endParaRPr lang="tr-TR" sz="2000" b="1" dirty="0" smtClean="0"/>
          </a:p>
          <a:p>
            <a:r>
              <a:rPr lang="tr-TR" sz="2000" dirty="0"/>
              <a:t>• Okul kapısından girerken ‘Ben her </a:t>
            </a:r>
            <a:r>
              <a:rPr lang="tr-TR" sz="2000" dirty="0" smtClean="0"/>
              <a:t>şeyi biliyorum </a:t>
            </a:r>
            <a:r>
              <a:rPr lang="tr-TR" sz="2000" dirty="0"/>
              <a:t>ve elimden gelenin en </a:t>
            </a:r>
            <a:r>
              <a:rPr lang="tr-TR" sz="2000" dirty="0" smtClean="0"/>
              <a:t>iyisini yapacağım</a:t>
            </a:r>
            <a:r>
              <a:rPr lang="tr-TR" sz="2000" dirty="0"/>
              <a:t>.’ diye kendinizi motive edin. </a:t>
            </a:r>
            <a:endParaRPr lang="tr-TR" sz="2000" dirty="0" smtClean="0"/>
          </a:p>
          <a:p>
            <a:r>
              <a:rPr lang="tr-TR" sz="2000" dirty="0" smtClean="0"/>
              <a:t>• </a:t>
            </a:r>
            <a:r>
              <a:rPr lang="tr-TR" sz="2000" dirty="0"/>
              <a:t>Zamanı nasıl kullanacağınıza ve </a:t>
            </a:r>
            <a:r>
              <a:rPr lang="tr-TR" sz="2000" dirty="0" smtClean="0"/>
              <a:t>soruları hangi </a:t>
            </a:r>
            <a:r>
              <a:rPr lang="tr-TR" sz="2000" dirty="0"/>
              <a:t>sırayla cevaplayacağınıza karar verin. </a:t>
            </a:r>
            <a:endParaRPr lang="tr-TR" sz="2000" dirty="0" smtClean="0"/>
          </a:p>
          <a:p>
            <a:r>
              <a:rPr lang="tr-TR" sz="2000" dirty="0" smtClean="0"/>
              <a:t>• </a:t>
            </a:r>
            <a:r>
              <a:rPr lang="tr-TR" sz="2000" dirty="0"/>
              <a:t>Soruları ve yönergeleri dikkatlice okuyun. </a:t>
            </a:r>
            <a:endParaRPr lang="tr-TR" sz="2000" dirty="0" smtClean="0"/>
          </a:p>
          <a:p>
            <a:r>
              <a:rPr lang="tr-TR" sz="2000" dirty="0" smtClean="0"/>
              <a:t>• </a:t>
            </a:r>
            <a:r>
              <a:rPr lang="tr-TR" sz="2000" dirty="0"/>
              <a:t>Anlamadığınız bir yer varsa, sınavı </a:t>
            </a:r>
            <a:r>
              <a:rPr lang="tr-TR" sz="2000" dirty="0" smtClean="0"/>
              <a:t>veren kişiden </a:t>
            </a:r>
            <a:r>
              <a:rPr lang="tr-TR" sz="2000" dirty="0"/>
              <a:t>açıklamasını isteyin. </a:t>
            </a:r>
            <a:endParaRPr lang="tr-TR" sz="2000" dirty="0" smtClean="0"/>
          </a:p>
          <a:p>
            <a:r>
              <a:rPr lang="tr-TR" sz="2000" dirty="0" smtClean="0"/>
              <a:t>• </a:t>
            </a:r>
            <a:r>
              <a:rPr lang="tr-TR" sz="2000" dirty="0"/>
              <a:t>Eğer bir soruyu yapamıyorsanız, atlayın </a:t>
            </a:r>
            <a:r>
              <a:rPr lang="tr-TR" sz="2000" dirty="0" smtClean="0"/>
              <a:t>ve devam </a:t>
            </a:r>
            <a:r>
              <a:rPr lang="tr-TR" sz="2000" dirty="0"/>
              <a:t>edin</a:t>
            </a:r>
            <a:r>
              <a:rPr lang="tr-TR" sz="2000" dirty="0" smtClean="0"/>
              <a:t>.</a:t>
            </a:r>
          </a:p>
          <a:p>
            <a:r>
              <a:rPr lang="tr-TR" sz="2000" dirty="0" smtClean="0"/>
              <a:t> </a:t>
            </a:r>
            <a:r>
              <a:rPr lang="tr-TR" sz="2000" dirty="0"/>
              <a:t>• Zaman zaman duruşunuzu değiştirin, bu </a:t>
            </a:r>
            <a:r>
              <a:rPr lang="tr-TR" sz="2000" dirty="0" smtClean="0"/>
              <a:t>sizi rahatlatacaktır</a:t>
            </a:r>
            <a:r>
              <a:rPr lang="tr-TR" sz="2000" dirty="0"/>
              <a:t>, </a:t>
            </a:r>
            <a:endParaRPr lang="tr-TR" sz="2000" dirty="0" smtClean="0"/>
          </a:p>
          <a:p>
            <a:r>
              <a:rPr lang="tr-TR" sz="2000" dirty="0" smtClean="0"/>
              <a:t>• </a:t>
            </a:r>
            <a:r>
              <a:rPr lang="tr-TR" sz="2000" dirty="0"/>
              <a:t>Diğer öğrenciler kağıtlarını geri </a:t>
            </a:r>
            <a:r>
              <a:rPr lang="tr-TR" sz="2000" dirty="0" smtClean="0"/>
              <a:t>veriyorsa panik </a:t>
            </a:r>
            <a:r>
              <a:rPr lang="tr-TR" sz="2000" dirty="0"/>
              <a:t>olmayın</a:t>
            </a:r>
            <a:r>
              <a:rPr lang="tr-TR" sz="2000" dirty="0" smtClean="0"/>
              <a:t>. İlk </a:t>
            </a:r>
            <a:r>
              <a:rPr lang="tr-TR" sz="2000" dirty="0"/>
              <a:t>bitirene ödül yok </a:t>
            </a:r>
            <a:r>
              <a:rPr lang="tr-TR" sz="2000" dirty="0" smtClean="0">
                <a:sym typeface="Wingdings" panose="05000000000000000000" pitchFamily="2" charset="2"/>
              </a:rPr>
              <a:t></a:t>
            </a:r>
            <a:endParaRPr lang="tr-TR" sz="2000" dirty="0"/>
          </a:p>
        </p:txBody>
      </p:sp>
      <p:sp>
        <p:nvSpPr>
          <p:cNvPr id="5" name="Metin kutusu 4">
            <a:extLst>
              <a:ext uri="{FF2B5EF4-FFF2-40B4-BE49-F238E27FC236}">
                <a16:creationId xmlns:a16="http://schemas.microsoft.com/office/drawing/2014/main" id="{C8527434-2908-8475-B286-A2FF13021F47}"/>
              </a:ext>
            </a:extLst>
          </p:cNvPr>
          <p:cNvSpPr txBox="1"/>
          <p:nvPr/>
        </p:nvSpPr>
        <p:spPr>
          <a:xfrm>
            <a:off x="1743724" y="351693"/>
            <a:ext cx="7710433"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Tree>
    <p:extLst>
      <p:ext uri="{BB962C8B-B14F-4D97-AF65-F5344CB8AC3E}">
        <p14:creationId xmlns:p14="http://schemas.microsoft.com/office/powerpoint/2010/main" val="3966359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4931" y="340017"/>
            <a:ext cx="7706012" cy="774259"/>
          </a:xfrm>
          <a:prstGeom prst="rect">
            <a:avLst/>
          </a:prstGeom>
        </p:spPr>
      </p:pic>
      <p:sp>
        <p:nvSpPr>
          <p:cNvPr id="3" name="Dikdörtgen 2"/>
          <p:cNvSpPr/>
          <p:nvPr/>
        </p:nvSpPr>
        <p:spPr>
          <a:xfrm>
            <a:off x="427523" y="994998"/>
            <a:ext cx="9391726" cy="5940088"/>
          </a:xfrm>
          <a:prstGeom prst="rect">
            <a:avLst/>
          </a:prstGeom>
        </p:spPr>
        <p:txBody>
          <a:bodyPr wrap="square">
            <a:spAutoFit/>
          </a:bodyPr>
          <a:lstStyle/>
          <a:p>
            <a:r>
              <a:rPr lang="tr-TR" sz="2000" b="1" dirty="0" smtClean="0"/>
              <a:t>       </a:t>
            </a:r>
            <a:endParaRPr lang="tr-TR" sz="2000" b="1" dirty="0" smtClean="0"/>
          </a:p>
          <a:p>
            <a:r>
              <a:rPr lang="tr-TR" sz="2000" b="1" dirty="0"/>
              <a:t> </a:t>
            </a:r>
            <a:r>
              <a:rPr lang="tr-TR" sz="2000" b="1" dirty="0" smtClean="0"/>
              <a:t>n                                                       </a:t>
            </a:r>
            <a:r>
              <a:rPr lang="tr-TR" sz="2000" b="1" dirty="0" smtClean="0">
                <a:solidFill>
                  <a:schemeClr val="accent2">
                    <a:lumMod val="75000"/>
                  </a:schemeClr>
                </a:solidFill>
              </a:rPr>
              <a:t>SINAV </a:t>
            </a:r>
            <a:r>
              <a:rPr lang="tr-TR" sz="2000" b="1" dirty="0">
                <a:solidFill>
                  <a:schemeClr val="accent2">
                    <a:lumMod val="75000"/>
                  </a:schemeClr>
                </a:solidFill>
              </a:rPr>
              <a:t>HAKKINDAKİ GERÇEKLER </a:t>
            </a:r>
            <a:endParaRPr lang="tr-TR" sz="2000" b="1" dirty="0" smtClean="0">
              <a:solidFill>
                <a:schemeClr val="accent2">
                  <a:lumMod val="75000"/>
                </a:schemeClr>
              </a:solidFill>
            </a:endParaRPr>
          </a:p>
          <a:p>
            <a:endParaRPr lang="tr-TR" sz="2000" b="1" dirty="0"/>
          </a:p>
          <a:p>
            <a:endParaRPr lang="tr-TR" sz="2000" dirty="0" smtClean="0"/>
          </a:p>
          <a:p>
            <a:pPr marL="285750" indent="-285750">
              <a:buFont typeface="Arial" panose="020B0604020202020204" pitchFamily="34" charset="0"/>
              <a:buChar char="•"/>
            </a:pPr>
            <a:r>
              <a:rPr lang="tr-TR" sz="2000" dirty="0" smtClean="0"/>
              <a:t>Sınavdan </a:t>
            </a:r>
            <a:r>
              <a:rPr lang="tr-TR" sz="2000" dirty="0"/>
              <a:t>aldığınız puan sizin insan olarak değerinizi ölçmez. Sizin genel olarak başarılı veya başarısız bir insan olduğunuzun göstergesi ya da daha ağır bir ifadeyle akılsız biri olduğunuzun kanıtı asla değildir. </a:t>
            </a:r>
            <a:endParaRPr lang="tr-TR" sz="2000" dirty="0" smtClean="0"/>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endParaRPr lang="tr-TR" sz="2000" dirty="0" smtClean="0"/>
          </a:p>
          <a:p>
            <a:pPr marL="285750" indent="-285750">
              <a:buFont typeface="Arial" panose="020B0604020202020204" pitchFamily="34" charset="0"/>
              <a:buChar char="•"/>
            </a:pPr>
            <a:r>
              <a:rPr lang="tr-TR" sz="2000" dirty="0" smtClean="0"/>
              <a:t>Sınavın </a:t>
            </a:r>
            <a:r>
              <a:rPr lang="tr-TR" sz="2000" dirty="0"/>
              <a:t>sizin için önemi elbette tartışılmaz, ancak, geleceğinizin tek belirleyicisi olduğu söylenemez. Sınav sonucunda herhangi bir </a:t>
            </a:r>
            <a:r>
              <a:rPr lang="tr-TR" sz="2000" dirty="0" smtClean="0"/>
              <a:t>okulu </a:t>
            </a:r>
            <a:r>
              <a:rPr lang="tr-TR" sz="2000" dirty="0" smtClean="0"/>
              <a:t>kazanmanız</a:t>
            </a:r>
            <a:r>
              <a:rPr lang="tr-TR" sz="2000" dirty="0"/>
              <a:t>, yaşamınızdaki dönüm noktalarından birini geride bıraktığınız anlamına gelir. </a:t>
            </a:r>
            <a:endParaRPr lang="tr-TR" sz="2000" dirty="0" smtClean="0"/>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smtClean="0"/>
              <a:t> </a:t>
            </a:r>
            <a:r>
              <a:rPr lang="tr-TR" sz="2000" dirty="0"/>
              <a:t>“Sınavı kazanmalıyım” veya “</a:t>
            </a:r>
            <a:r>
              <a:rPr lang="tr-TR" sz="2000" dirty="0" smtClean="0"/>
              <a:t>Mutlaka Başarmalıyım</a:t>
            </a:r>
            <a:r>
              <a:rPr lang="tr-TR" sz="2000" dirty="0"/>
              <a:t>”, “Şu okula girmeliyim” yerine “</a:t>
            </a:r>
            <a:r>
              <a:rPr lang="tr-TR" sz="2000" u="sng" dirty="0"/>
              <a:t>Sınavı kazanmak istiyorum</a:t>
            </a:r>
            <a:r>
              <a:rPr lang="tr-TR" sz="2000" dirty="0" smtClean="0"/>
              <a:t>”, “</a:t>
            </a:r>
            <a:r>
              <a:rPr lang="tr-TR" sz="2000" u="sng" dirty="0"/>
              <a:t>Başarmak istiyorum</a:t>
            </a:r>
            <a:r>
              <a:rPr lang="tr-TR" sz="2000" dirty="0"/>
              <a:t>”, “</a:t>
            </a:r>
            <a:r>
              <a:rPr lang="tr-TR" sz="2000" u="sng" dirty="0"/>
              <a:t>Şu okula girmek istiyorum</a:t>
            </a:r>
            <a:r>
              <a:rPr lang="tr-TR" sz="2000" dirty="0"/>
              <a:t>” diye düşünmek </a:t>
            </a:r>
            <a:r>
              <a:rPr lang="tr-TR" sz="2000" dirty="0" smtClean="0"/>
              <a:t>daha gerçekçidir</a:t>
            </a:r>
            <a:r>
              <a:rPr lang="tr-TR" sz="2000" dirty="0"/>
              <a:t>. “…</a:t>
            </a:r>
            <a:r>
              <a:rPr lang="tr-TR" sz="2000" dirty="0" err="1"/>
              <a:t>meliyim</a:t>
            </a:r>
            <a:r>
              <a:rPr lang="tr-TR" sz="2000" dirty="0"/>
              <a:t>”, “…malıyım” biçimindeki ifadeler, isteği değil </a:t>
            </a:r>
            <a:r>
              <a:rPr lang="tr-TR" sz="2000" dirty="0" smtClean="0"/>
              <a:t>zorunluluğu belirtir</a:t>
            </a:r>
            <a:r>
              <a:rPr lang="tr-TR" sz="2000" dirty="0"/>
              <a:t>. </a:t>
            </a:r>
            <a:endParaRPr lang="tr-TR" sz="2000" dirty="0" smtClean="0"/>
          </a:p>
          <a:p>
            <a:pPr marL="285750" indent="-285750">
              <a:buFont typeface="Arial" panose="020B0604020202020204" pitchFamily="34" charset="0"/>
              <a:buChar char="•"/>
            </a:pPr>
            <a:endParaRPr lang="tr-TR" sz="2000" dirty="0"/>
          </a:p>
        </p:txBody>
      </p:sp>
    </p:spTree>
    <p:extLst>
      <p:ext uri="{BB962C8B-B14F-4D97-AF65-F5344CB8AC3E}">
        <p14:creationId xmlns:p14="http://schemas.microsoft.com/office/powerpoint/2010/main" val="1885392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4931" y="340017"/>
            <a:ext cx="7706012" cy="774259"/>
          </a:xfrm>
          <a:prstGeom prst="rect">
            <a:avLst/>
          </a:prstGeom>
        </p:spPr>
      </p:pic>
      <p:sp>
        <p:nvSpPr>
          <p:cNvPr id="3" name="Dikdörtgen 2"/>
          <p:cNvSpPr/>
          <p:nvPr/>
        </p:nvSpPr>
        <p:spPr>
          <a:xfrm>
            <a:off x="2001061" y="2284240"/>
            <a:ext cx="7132751" cy="4093428"/>
          </a:xfrm>
          <a:prstGeom prst="rect">
            <a:avLst/>
          </a:prstGeom>
        </p:spPr>
        <p:txBody>
          <a:bodyPr wrap="square">
            <a:spAutoFit/>
          </a:bodyPr>
          <a:lstStyle/>
          <a:p>
            <a:r>
              <a:rPr lang="tr-TR" sz="2000" dirty="0"/>
              <a:t>Bu sınavda başarısız olacağım ve </a:t>
            </a:r>
            <a:r>
              <a:rPr lang="tr-TR" sz="2000" dirty="0" smtClean="0"/>
              <a:t>herkes benimle </a:t>
            </a:r>
            <a:r>
              <a:rPr lang="tr-TR" sz="2000" dirty="0"/>
              <a:t>dalga geçecek</a:t>
            </a:r>
            <a:r>
              <a:rPr lang="tr-TR" sz="2000" dirty="0" smtClean="0"/>
              <a:t>...</a:t>
            </a:r>
            <a:endParaRPr lang="tr-TR" sz="2000" dirty="0"/>
          </a:p>
          <a:p>
            <a:r>
              <a:rPr lang="tr-TR" sz="2000" dirty="0"/>
              <a:t> </a:t>
            </a:r>
            <a:r>
              <a:rPr lang="tr-TR" sz="2000" dirty="0" smtClean="0"/>
              <a:t>Başarısız </a:t>
            </a:r>
            <a:r>
              <a:rPr lang="tr-TR" sz="2000" dirty="0"/>
              <a:t>olmak ya da olmamak benim </a:t>
            </a:r>
            <a:r>
              <a:rPr lang="tr-TR" sz="2000" dirty="0" smtClean="0"/>
              <a:t>elimde</a:t>
            </a:r>
          </a:p>
          <a:p>
            <a:endParaRPr lang="tr-TR" sz="2000" dirty="0"/>
          </a:p>
          <a:p>
            <a:r>
              <a:rPr lang="tr-TR" sz="2000" dirty="0"/>
              <a:t> Sınavı kazanamazsam herkes benim akılsız </a:t>
            </a:r>
            <a:r>
              <a:rPr lang="tr-TR" sz="2000" dirty="0" smtClean="0"/>
              <a:t>olduğumu düşünecek...</a:t>
            </a:r>
            <a:endParaRPr lang="tr-TR" sz="2000" dirty="0"/>
          </a:p>
          <a:p>
            <a:r>
              <a:rPr lang="tr-TR" sz="2000" dirty="0"/>
              <a:t> Başarısız olmam sınava yeterince </a:t>
            </a:r>
            <a:r>
              <a:rPr lang="tr-TR" sz="2000" dirty="0" smtClean="0"/>
              <a:t>hazırlanamadığımı gösterir</a:t>
            </a:r>
          </a:p>
          <a:p>
            <a:endParaRPr lang="tr-TR" sz="2000" dirty="0"/>
          </a:p>
          <a:p>
            <a:r>
              <a:rPr lang="tr-TR" sz="2000" dirty="0" smtClean="0"/>
              <a:t>Sınav </a:t>
            </a:r>
            <a:r>
              <a:rPr lang="tr-TR" sz="2000" dirty="0"/>
              <a:t>yaklaşıyor ve ben </a:t>
            </a:r>
            <a:r>
              <a:rPr lang="tr-TR" sz="2000" dirty="0" smtClean="0"/>
              <a:t>çalışmalarımı yetiştiremeyeceğim</a:t>
            </a:r>
            <a:endParaRPr lang="tr-TR" sz="2000" dirty="0"/>
          </a:p>
          <a:p>
            <a:r>
              <a:rPr lang="tr-TR" sz="2000" dirty="0"/>
              <a:t> Önümdeki zamanı kendi yararıma kullanmak </a:t>
            </a:r>
            <a:r>
              <a:rPr lang="tr-TR" sz="2000" dirty="0" smtClean="0"/>
              <a:t>benim elimde</a:t>
            </a:r>
            <a:endParaRPr lang="tr-TR" sz="2000" dirty="0"/>
          </a:p>
          <a:p>
            <a:r>
              <a:rPr lang="tr-TR" sz="2000" dirty="0"/>
              <a:t> </a:t>
            </a:r>
            <a:endParaRPr lang="tr-TR" sz="2000" dirty="0" smtClean="0"/>
          </a:p>
          <a:p>
            <a:r>
              <a:rPr lang="tr-TR" sz="2000" dirty="0" smtClean="0"/>
              <a:t>Çok </a:t>
            </a:r>
            <a:r>
              <a:rPr lang="tr-TR" sz="2000" dirty="0"/>
              <a:t>fazla konu var, hangi birine </a:t>
            </a:r>
            <a:r>
              <a:rPr lang="tr-TR" sz="2000" dirty="0" smtClean="0"/>
              <a:t>hazırlanabilirim ki</a:t>
            </a:r>
            <a:endParaRPr lang="tr-TR" sz="2000" dirty="0"/>
          </a:p>
          <a:p>
            <a:r>
              <a:rPr lang="tr-TR" sz="2000" dirty="0"/>
              <a:t> Tüm kaynakları çalışamasam bile , </a:t>
            </a:r>
            <a:r>
              <a:rPr lang="tr-TR" sz="2000" dirty="0" smtClean="0"/>
              <a:t>önemli bölümlere </a:t>
            </a:r>
            <a:r>
              <a:rPr lang="tr-TR" sz="2000" dirty="0"/>
              <a:t>öncelik </a:t>
            </a:r>
            <a:r>
              <a:rPr lang="tr-TR" sz="2000" dirty="0" smtClean="0"/>
              <a:t>vererek sınava hazırlanabilirim, hiç </a:t>
            </a:r>
            <a:r>
              <a:rPr lang="tr-TR" sz="2000" dirty="0"/>
              <a:t>olmazsa bu bölümlerden puan kazanırım</a:t>
            </a:r>
          </a:p>
        </p:txBody>
      </p:sp>
      <p:sp>
        <p:nvSpPr>
          <p:cNvPr id="4" name="Dikdörtgen 3"/>
          <p:cNvSpPr/>
          <p:nvPr/>
        </p:nvSpPr>
        <p:spPr>
          <a:xfrm>
            <a:off x="2895673" y="1259395"/>
            <a:ext cx="5343525" cy="646331"/>
          </a:xfrm>
          <a:prstGeom prst="rect">
            <a:avLst/>
          </a:prstGeom>
        </p:spPr>
        <p:txBody>
          <a:bodyPr>
            <a:spAutoFit/>
          </a:bodyPr>
          <a:lstStyle/>
          <a:p>
            <a:pPr algn="ctr"/>
            <a:r>
              <a:rPr lang="tr-TR" b="1" u="sng" dirty="0">
                <a:solidFill>
                  <a:schemeClr val="accent2">
                    <a:lumMod val="75000"/>
                  </a:schemeClr>
                </a:solidFill>
              </a:rPr>
              <a:t>SINAVLARLA İLGİLİ OLUMSUZ</a:t>
            </a:r>
          </a:p>
          <a:p>
            <a:pPr algn="ctr"/>
            <a:r>
              <a:rPr lang="tr-TR" b="1" u="sng" dirty="0">
                <a:solidFill>
                  <a:schemeClr val="accent2">
                    <a:lumMod val="75000"/>
                  </a:schemeClr>
                </a:solidFill>
              </a:rPr>
              <a:t>DÜŞÜNCELERİNİZİ </a:t>
            </a:r>
            <a:r>
              <a:rPr lang="tr-TR" b="1" u="sng" dirty="0" smtClean="0">
                <a:solidFill>
                  <a:schemeClr val="accent2">
                    <a:lumMod val="75000"/>
                  </a:schemeClr>
                </a:solidFill>
              </a:rPr>
              <a:t>OLUMLUYA ÇEVİRMEK </a:t>
            </a:r>
            <a:r>
              <a:rPr lang="tr-TR" b="1" u="sng" dirty="0">
                <a:solidFill>
                  <a:schemeClr val="accent2">
                    <a:lumMod val="75000"/>
                  </a:schemeClr>
                </a:solidFill>
              </a:rPr>
              <a:t>ÇOK KOLAY</a:t>
            </a:r>
          </a:p>
        </p:txBody>
      </p:sp>
      <p:sp>
        <p:nvSpPr>
          <p:cNvPr id="7" name="Dikdörtgen 6"/>
          <p:cNvSpPr/>
          <p:nvPr/>
        </p:nvSpPr>
        <p:spPr>
          <a:xfrm>
            <a:off x="1771253" y="2629994"/>
            <a:ext cx="459617" cy="369332"/>
          </a:xfrm>
          <a:prstGeom prst="rect">
            <a:avLst/>
          </a:prstGeom>
        </p:spPr>
        <p:txBody>
          <a:bodyPr wrap="square">
            <a:spAutoFit/>
          </a:bodyPr>
          <a:lstStyle/>
          <a:p>
            <a:r>
              <a:rPr lang="tr-TR" dirty="0"/>
              <a:t>☺</a:t>
            </a:r>
          </a:p>
        </p:txBody>
      </p:sp>
      <p:sp>
        <p:nvSpPr>
          <p:cNvPr id="9" name="Dikdörtgen 8"/>
          <p:cNvSpPr/>
          <p:nvPr/>
        </p:nvSpPr>
        <p:spPr>
          <a:xfrm>
            <a:off x="1750667" y="3565106"/>
            <a:ext cx="383438" cy="369332"/>
          </a:xfrm>
          <a:prstGeom prst="rect">
            <a:avLst/>
          </a:prstGeom>
        </p:spPr>
        <p:txBody>
          <a:bodyPr wrap="none">
            <a:spAutoFit/>
          </a:bodyPr>
          <a:lstStyle/>
          <a:p>
            <a:r>
              <a:rPr lang="tr-TR" dirty="0"/>
              <a:t>☺</a:t>
            </a:r>
          </a:p>
        </p:txBody>
      </p:sp>
      <p:sp>
        <p:nvSpPr>
          <p:cNvPr id="10" name="Dikdörtgen 9"/>
          <p:cNvSpPr/>
          <p:nvPr/>
        </p:nvSpPr>
        <p:spPr>
          <a:xfrm>
            <a:off x="1723212" y="5519582"/>
            <a:ext cx="383438" cy="369332"/>
          </a:xfrm>
          <a:prstGeom prst="rect">
            <a:avLst/>
          </a:prstGeom>
        </p:spPr>
        <p:txBody>
          <a:bodyPr wrap="none">
            <a:spAutoFit/>
          </a:bodyPr>
          <a:lstStyle/>
          <a:p>
            <a:r>
              <a:rPr lang="tr-TR" dirty="0"/>
              <a:t>☺</a:t>
            </a:r>
          </a:p>
        </p:txBody>
      </p:sp>
      <p:sp>
        <p:nvSpPr>
          <p:cNvPr id="11" name="Dikdörtgen 10"/>
          <p:cNvSpPr/>
          <p:nvPr/>
        </p:nvSpPr>
        <p:spPr>
          <a:xfrm>
            <a:off x="1771253" y="2280227"/>
            <a:ext cx="342266" cy="369332"/>
          </a:xfrm>
          <a:prstGeom prst="rect">
            <a:avLst/>
          </a:prstGeom>
        </p:spPr>
        <p:txBody>
          <a:bodyPr wrap="square">
            <a:spAutoFit/>
          </a:bodyPr>
          <a:lstStyle/>
          <a:p>
            <a:r>
              <a:rPr lang="tr-TR" dirty="0"/>
              <a:t>✖</a:t>
            </a:r>
          </a:p>
        </p:txBody>
      </p:sp>
      <p:sp>
        <p:nvSpPr>
          <p:cNvPr id="12" name="Dikdörtgen 11"/>
          <p:cNvSpPr/>
          <p:nvPr/>
        </p:nvSpPr>
        <p:spPr>
          <a:xfrm>
            <a:off x="1743798" y="3203916"/>
            <a:ext cx="342266" cy="369332"/>
          </a:xfrm>
          <a:prstGeom prst="rect">
            <a:avLst/>
          </a:prstGeom>
        </p:spPr>
        <p:txBody>
          <a:bodyPr wrap="square">
            <a:spAutoFit/>
          </a:bodyPr>
          <a:lstStyle/>
          <a:p>
            <a:r>
              <a:rPr lang="tr-TR" dirty="0"/>
              <a:t>✖</a:t>
            </a:r>
          </a:p>
        </p:txBody>
      </p:sp>
      <p:sp>
        <p:nvSpPr>
          <p:cNvPr id="13" name="Dikdörtgen 12"/>
          <p:cNvSpPr/>
          <p:nvPr/>
        </p:nvSpPr>
        <p:spPr>
          <a:xfrm>
            <a:off x="1771253" y="4146288"/>
            <a:ext cx="342266" cy="369332"/>
          </a:xfrm>
          <a:prstGeom prst="rect">
            <a:avLst/>
          </a:prstGeom>
        </p:spPr>
        <p:txBody>
          <a:bodyPr wrap="square">
            <a:spAutoFit/>
          </a:bodyPr>
          <a:lstStyle/>
          <a:p>
            <a:r>
              <a:rPr lang="tr-TR" dirty="0"/>
              <a:t>✖</a:t>
            </a:r>
          </a:p>
        </p:txBody>
      </p:sp>
      <p:sp>
        <p:nvSpPr>
          <p:cNvPr id="14" name="Dikdörtgen 13"/>
          <p:cNvSpPr/>
          <p:nvPr/>
        </p:nvSpPr>
        <p:spPr>
          <a:xfrm>
            <a:off x="1707229" y="5061038"/>
            <a:ext cx="342266" cy="369332"/>
          </a:xfrm>
          <a:prstGeom prst="rect">
            <a:avLst/>
          </a:prstGeom>
        </p:spPr>
        <p:txBody>
          <a:bodyPr wrap="square">
            <a:spAutoFit/>
          </a:bodyPr>
          <a:lstStyle/>
          <a:p>
            <a:r>
              <a:rPr lang="tr-TR" dirty="0"/>
              <a:t>✖</a:t>
            </a:r>
          </a:p>
        </p:txBody>
      </p:sp>
      <p:sp>
        <p:nvSpPr>
          <p:cNvPr id="15" name="Dikdörtgen 14"/>
          <p:cNvSpPr/>
          <p:nvPr/>
        </p:nvSpPr>
        <p:spPr>
          <a:xfrm>
            <a:off x="1750667" y="4456917"/>
            <a:ext cx="383438" cy="369332"/>
          </a:xfrm>
          <a:prstGeom prst="rect">
            <a:avLst/>
          </a:prstGeom>
        </p:spPr>
        <p:txBody>
          <a:bodyPr wrap="none">
            <a:spAutoFit/>
          </a:bodyPr>
          <a:lstStyle/>
          <a:p>
            <a:r>
              <a:rPr lang="tr-TR" dirty="0"/>
              <a:t>☺</a:t>
            </a:r>
          </a:p>
        </p:txBody>
      </p:sp>
      <p:sp>
        <p:nvSpPr>
          <p:cNvPr id="17" name="Dikdörtgen 16"/>
          <p:cNvSpPr/>
          <p:nvPr/>
        </p:nvSpPr>
        <p:spPr>
          <a:xfrm>
            <a:off x="5135760" y="3595172"/>
            <a:ext cx="184731" cy="369332"/>
          </a:xfrm>
          <a:prstGeom prst="rect">
            <a:avLst/>
          </a:prstGeom>
        </p:spPr>
        <p:txBody>
          <a:bodyPr wrap="none">
            <a:spAutoFit/>
          </a:bodyPr>
          <a:lstStyle/>
          <a:p>
            <a:endParaRPr lang="tr-TR" dirty="0"/>
          </a:p>
        </p:txBody>
      </p:sp>
    </p:spTree>
    <p:extLst>
      <p:ext uri="{BB962C8B-B14F-4D97-AF65-F5344CB8AC3E}">
        <p14:creationId xmlns:p14="http://schemas.microsoft.com/office/powerpoint/2010/main" val="395599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97054" y="1968849"/>
            <a:ext cx="5343525" cy="4093428"/>
          </a:xfrm>
          <a:prstGeom prst="rect">
            <a:avLst/>
          </a:prstGeom>
        </p:spPr>
        <p:txBody>
          <a:bodyPr>
            <a:spAutoFit/>
          </a:bodyPr>
          <a:lstStyle/>
          <a:p>
            <a:r>
              <a:rPr lang="tr-TR" sz="2000" b="1" dirty="0"/>
              <a:t>Öğrenilmiş Çaresizlik </a:t>
            </a:r>
            <a:endParaRPr lang="tr-TR" sz="2000" b="1" dirty="0" smtClean="0"/>
          </a:p>
          <a:p>
            <a:endParaRPr lang="tr-TR" sz="2000" dirty="0" smtClean="0"/>
          </a:p>
          <a:p>
            <a:r>
              <a:rPr lang="tr-TR" sz="2000" dirty="0" smtClean="0"/>
              <a:t>• </a:t>
            </a:r>
            <a:r>
              <a:rPr lang="tr-TR" sz="2000" dirty="0"/>
              <a:t>Hindistan’da </a:t>
            </a:r>
            <a:r>
              <a:rPr lang="tr-TR" sz="2000" dirty="0" smtClean="0"/>
              <a:t>bazı tapınaklarda </a:t>
            </a:r>
            <a:r>
              <a:rPr lang="tr-TR" sz="2000" dirty="0"/>
              <a:t>filler bulunur. Filleri kontrol edebilmek için en uygun zaman bebeklik dönemleridir. Bebeklik döneminde iple bağlanan bir fil, ne kadar </a:t>
            </a:r>
            <a:r>
              <a:rPr lang="tr-TR" sz="2000" dirty="0" smtClean="0"/>
              <a:t>kurtulmayı </a:t>
            </a:r>
            <a:r>
              <a:rPr lang="tr-TR" sz="2000" dirty="0"/>
              <a:t>denese de </a:t>
            </a:r>
            <a:r>
              <a:rPr lang="tr-TR" sz="2000" dirty="0" smtClean="0"/>
              <a:t>başarılı </a:t>
            </a:r>
            <a:r>
              <a:rPr lang="tr-TR" sz="2000" dirty="0"/>
              <a:t>olamaz. Geçen zaman içinde fil büyüyüp </a:t>
            </a:r>
            <a:r>
              <a:rPr lang="tr-TR" sz="2000" dirty="0" smtClean="0"/>
              <a:t>ayağına bağlı </a:t>
            </a:r>
            <a:r>
              <a:rPr lang="tr-TR" sz="2000" dirty="0"/>
              <a:t>olan halattan kurtulacak güçte olsa bile bunu denemez. Çünkü geçmişteki tecrübelerinden bunun </a:t>
            </a:r>
            <a:r>
              <a:rPr lang="tr-TR" sz="2000" dirty="0" smtClean="0"/>
              <a:t>imkansız </a:t>
            </a:r>
            <a:r>
              <a:rPr lang="tr-TR" sz="2000" dirty="0"/>
              <a:t>olduğunu bilir. Öğrenilmiş çaresizlik, herhangi bir şeyi geçmiş tecrübelerinizden </a:t>
            </a:r>
            <a:r>
              <a:rPr lang="tr-TR" sz="2000" dirty="0" smtClean="0"/>
              <a:t>kaynaklı yapamayacağınıza inanmaktır</a:t>
            </a:r>
            <a:r>
              <a:rPr lang="tr-TR" sz="2000" dirty="0"/>
              <a:t>.</a:t>
            </a:r>
          </a:p>
        </p:txBody>
      </p:sp>
      <p:pic>
        <p:nvPicPr>
          <p:cNvPr id="8" name="Resim 7" descr="26145346_SYnav_KaygYsY.pdf - Google Chrome"/>
          <p:cNvPicPr>
            <a:picLocks noChangeAspect="1"/>
          </p:cNvPicPr>
          <p:nvPr/>
        </p:nvPicPr>
        <p:blipFill rotWithShape="1">
          <a:blip r:embed="rId2">
            <a:extLst>
              <a:ext uri="{28A0092B-C50C-407E-A947-70E740481C1C}">
                <a14:useLocalDpi xmlns:a14="http://schemas.microsoft.com/office/drawing/2010/main" val="0"/>
              </a:ext>
            </a:extLst>
          </a:blip>
          <a:srcRect l="47235" t="28569" r="20661" b="11798"/>
          <a:stretch/>
        </p:blipFill>
        <p:spPr>
          <a:xfrm>
            <a:off x="6167189" y="1952652"/>
            <a:ext cx="3432516" cy="3432517"/>
          </a:xfrm>
          <a:prstGeom prst="rect">
            <a:avLst/>
          </a:prstGeom>
        </p:spPr>
      </p:pic>
      <p:sp>
        <p:nvSpPr>
          <p:cNvPr id="5" name="Metin kutusu 4">
            <a:extLst>
              <a:ext uri="{FF2B5EF4-FFF2-40B4-BE49-F238E27FC236}">
                <a16:creationId xmlns:a16="http://schemas.microsoft.com/office/drawing/2014/main" id="{C8527434-2908-8475-B286-A2FF13021F47}"/>
              </a:ext>
            </a:extLst>
          </p:cNvPr>
          <p:cNvSpPr txBox="1"/>
          <p:nvPr/>
        </p:nvSpPr>
        <p:spPr>
          <a:xfrm>
            <a:off x="1716258" y="407964"/>
            <a:ext cx="7710433"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Tree>
    <p:extLst>
      <p:ext uri="{BB962C8B-B14F-4D97-AF65-F5344CB8AC3E}">
        <p14:creationId xmlns:p14="http://schemas.microsoft.com/office/powerpoint/2010/main" val="2813552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4931" y="340017"/>
            <a:ext cx="7706012" cy="774259"/>
          </a:xfrm>
          <a:prstGeom prst="rect">
            <a:avLst/>
          </a:prstGeom>
        </p:spPr>
      </p:pic>
      <p:sp>
        <p:nvSpPr>
          <p:cNvPr id="17" name="Dikdörtgen 16"/>
          <p:cNvSpPr/>
          <p:nvPr/>
        </p:nvSpPr>
        <p:spPr>
          <a:xfrm>
            <a:off x="5135760" y="3595172"/>
            <a:ext cx="184731" cy="369332"/>
          </a:xfrm>
          <a:prstGeom prst="rect">
            <a:avLst/>
          </a:prstGeom>
        </p:spPr>
        <p:txBody>
          <a:bodyPr wrap="none">
            <a:spAutoFit/>
          </a:bodyPr>
          <a:lstStyle/>
          <a:p>
            <a:endParaRPr lang="tr-TR" dirty="0"/>
          </a:p>
        </p:txBody>
      </p:sp>
      <p:sp>
        <p:nvSpPr>
          <p:cNvPr id="5" name="Dikdörtgen 4"/>
          <p:cNvSpPr/>
          <p:nvPr/>
        </p:nvSpPr>
        <p:spPr>
          <a:xfrm>
            <a:off x="1405411" y="1234633"/>
            <a:ext cx="8215532" cy="3785652"/>
          </a:xfrm>
          <a:prstGeom prst="rect">
            <a:avLst/>
          </a:prstGeom>
        </p:spPr>
        <p:txBody>
          <a:bodyPr wrap="square">
            <a:spAutoFit/>
          </a:bodyPr>
          <a:lstStyle/>
          <a:p>
            <a:pPr algn="ctr"/>
            <a:r>
              <a:rPr lang="tr-TR" sz="2000" b="1" dirty="0" smtClean="0">
                <a:solidFill>
                  <a:schemeClr val="accent2">
                    <a:lumMod val="75000"/>
                  </a:schemeClr>
                </a:solidFill>
                <a:latin typeface="Open Sans"/>
              </a:rPr>
              <a:t>MOTİVASYONUN SINAV STRESİ ÜZERİNE ETKİSİ</a:t>
            </a:r>
          </a:p>
          <a:p>
            <a:endParaRPr lang="tr-TR" sz="2000" dirty="0">
              <a:latin typeface="Open Sans"/>
            </a:endParaRPr>
          </a:p>
          <a:p>
            <a:endParaRPr lang="tr-TR" sz="2000" dirty="0" smtClean="0">
              <a:latin typeface="Open Sans"/>
            </a:endParaRPr>
          </a:p>
          <a:p>
            <a:pPr algn="ctr"/>
            <a:r>
              <a:rPr lang="tr-TR" sz="2000" dirty="0" smtClean="0">
                <a:cs typeface="Calibri" panose="020F0502020204030204" pitchFamily="34" charset="0"/>
              </a:rPr>
              <a:t>Zihinsel </a:t>
            </a:r>
            <a:r>
              <a:rPr lang="tr-TR" sz="2000" dirty="0">
                <a:cs typeface="Calibri" panose="020F0502020204030204" pitchFamily="34" charset="0"/>
              </a:rPr>
              <a:t>dayanıklılığı artırmak için motivasyonu yüksek tutmak da önemlidir. </a:t>
            </a:r>
            <a:r>
              <a:rPr lang="tr-TR" sz="2000" b="1" dirty="0">
                <a:cs typeface="Calibri" panose="020F0502020204030204" pitchFamily="34" charset="0"/>
              </a:rPr>
              <a:t>Sınav stresi ile başa çıkma</a:t>
            </a:r>
            <a:r>
              <a:rPr lang="tr-TR" sz="2000" dirty="0">
                <a:cs typeface="Calibri" panose="020F0502020204030204" pitchFamily="34" charset="0"/>
              </a:rPr>
              <a:t> en etkili yollarından biri öğrencinin kendisini motive edecek hedefler belirlemesidir. Hedefler gerçekçi ve ulaşılabilir olduğunda öğrencinin motivasyonu artar ve sınav kaygısı azalır. Aynı zamanda öğrencinin kendisini sürekli başkalarıyla kıyaslamaması kendi gelişimine odaklanarak ilerlemesi de stresin azalmasına yardımcı </a:t>
            </a:r>
            <a:r>
              <a:rPr lang="tr-TR" sz="2000" dirty="0" smtClean="0">
                <a:cs typeface="Calibri" panose="020F0502020204030204" pitchFamily="34" charset="0"/>
              </a:rPr>
              <a:t>olur</a:t>
            </a:r>
          </a:p>
          <a:p>
            <a:pPr algn="ctr"/>
            <a:endParaRPr lang="tr-TR" sz="2000" dirty="0">
              <a:latin typeface="Open Sans"/>
            </a:endParaRPr>
          </a:p>
          <a:p>
            <a:pPr algn="ctr"/>
            <a:endParaRPr lang="tr-TR" sz="2000" dirty="0" smtClean="0">
              <a:latin typeface="Open Sans"/>
            </a:endParaRPr>
          </a:p>
          <a:p>
            <a:pPr algn="ctr"/>
            <a:r>
              <a:rPr lang="tr-TR" sz="2000" dirty="0"/>
              <a:t> </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3652860" y="5140642"/>
            <a:ext cx="3335262" cy="16676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5681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688123" y="590843"/>
            <a:ext cx="7837042"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2" name="Dikdörtgen 1"/>
          <p:cNvSpPr/>
          <p:nvPr/>
        </p:nvSpPr>
        <p:spPr>
          <a:xfrm>
            <a:off x="1299532" y="1504460"/>
            <a:ext cx="8079697" cy="3785652"/>
          </a:xfrm>
          <a:prstGeom prst="rect">
            <a:avLst/>
          </a:prstGeom>
        </p:spPr>
        <p:txBody>
          <a:bodyPr wrap="square">
            <a:spAutoFit/>
          </a:bodyPr>
          <a:lstStyle/>
          <a:p>
            <a:r>
              <a:rPr lang="tr-TR" sz="2000" b="1" dirty="0"/>
              <a:t>Kaygı</a:t>
            </a:r>
            <a:r>
              <a:rPr lang="tr-TR" sz="2000" dirty="0"/>
              <a:t>; kişinin duygusal ya da düşünsel baskı altında olduğu zamanlarda ortaya çıkan bir </a:t>
            </a:r>
            <a:r>
              <a:rPr lang="tr-TR" sz="2000" dirty="0" smtClean="0"/>
              <a:t>tepkidir.</a:t>
            </a:r>
          </a:p>
          <a:p>
            <a:endParaRPr lang="tr-TR" sz="2000" dirty="0" smtClean="0"/>
          </a:p>
          <a:p>
            <a:r>
              <a:rPr lang="tr-TR" sz="2000" b="1" dirty="0"/>
              <a:t>Sınav kaygısı</a:t>
            </a:r>
            <a:r>
              <a:rPr lang="tr-TR" sz="2000" dirty="0"/>
              <a:t>, Öğrenilen bilginin sınav sırasında etkili biçimde kullanılmasına engel olan ve başarının düşmesine yol açan yoğun </a:t>
            </a:r>
            <a:r>
              <a:rPr lang="tr-TR" sz="2000" dirty="0" smtClean="0"/>
              <a:t>kaygıdır.</a:t>
            </a:r>
          </a:p>
          <a:p>
            <a:r>
              <a:rPr lang="tr-TR" sz="2000" dirty="0" smtClean="0"/>
              <a:t>Bir </a:t>
            </a:r>
            <a:r>
              <a:rPr lang="tr-TR" sz="2000" dirty="0"/>
              <a:t>sınav öncesinde, sırasında ya da sonrasında duyulan endişe, korku ve rahatsızlıktır. </a:t>
            </a:r>
            <a:endParaRPr lang="tr-TR" sz="2000" dirty="0" smtClean="0"/>
          </a:p>
          <a:p>
            <a:endParaRPr lang="tr-TR" sz="2000" dirty="0"/>
          </a:p>
          <a:p>
            <a:r>
              <a:rPr lang="tr-TR" sz="2000" dirty="0" smtClean="0"/>
              <a:t>Hemen </a:t>
            </a:r>
            <a:r>
              <a:rPr lang="tr-TR" sz="2000" dirty="0"/>
              <a:t>hemen herkes bu kaygıyı bir miktar hissetmektedir. Ama bazı öğrenciler sınav döneminde yaşadığı bu duygusal tepkilerin akademik performanslarını ciddi anlamda olumsuz yönde etkilediğinden söz etmektedir.</a:t>
            </a: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l="42569" t="17185" r="9510"/>
          <a:stretch/>
        </p:blipFill>
        <p:spPr>
          <a:xfrm>
            <a:off x="3235569" y="5109940"/>
            <a:ext cx="3713871" cy="3056338"/>
          </a:xfrm>
          <a:prstGeom prst="rect">
            <a:avLst/>
          </a:prstGeom>
        </p:spPr>
      </p:pic>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4931" y="340017"/>
            <a:ext cx="7706012" cy="774259"/>
          </a:xfrm>
          <a:prstGeom prst="rect">
            <a:avLst/>
          </a:prstGeom>
        </p:spPr>
      </p:pic>
      <p:sp>
        <p:nvSpPr>
          <p:cNvPr id="17" name="Dikdörtgen 16"/>
          <p:cNvSpPr/>
          <p:nvPr/>
        </p:nvSpPr>
        <p:spPr>
          <a:xfrm>
            <a:off x="5135760" y="3595172"/>
            <a:ext cx="184731" cy="369332"/>
          </a:xfrm>
          <a:prstGeom prst="rect">
            <a:avLst/>
          </a:prstGeom>
        </p:spPr>
        <p:txBody>
          <a:bodyPr wrap="none">
            <a:spAutoFit/>
          </a:bodyPr>
          <a:lstStyle/>
          <a:p>
            <a:endParaRPr lang="tr-TR" dirty="0"/>
          </a:p>
        </p:txBody>
      </p:sp>
      <p:sp>
        <p:nvSpPr>
          <p:cNvPr id="5" name="Dikdörtgen 4"/>
          <p:cNvSpPr/>
          <p:nvPr/>
        </p:nvSpPr>
        <p:spPr>
          <a:xfrm>
            <a:off x="1027994" y="2656453"/>
            <a:ext cx="8215532" cy="2246769"/>
          </a:xfrm>
          <a:prstGeom prst="rect">
            <a:avLst/>
          </a:prstGeom>
        </p:spPr>
        <p:txBody>
          <a:bodyPr wrap="square">
            <a:spAutoFit/>
          </a:bodyPr>
          <a:lstStyle/>
          <a:p>
            <a:endParaRPr lang="tr-TR" sz="2000" dirty="0">
              <a:latin typeface="Open Sans"/>
            </a:endParaRPr>
          </a:p>
          <a:p>
            <a:pPr algn="ctr"/>
            <a:endParaRPr lang="tr-TR" sz="2000" dirty="0">
              <a:latin typeface="Open Sans"/>
            </a:endParaRPr>
          </a:p>
          <a:p>
            <a:pPr algn="ctr"/>
            <a:endParaRPr lang="tr-TR" sz="2000" dirty="0" smtClean="0">
              <a:latin typeface="Open Sans"/>
            </a:endParaRPr>
          </a:p>
          <a:p>
            <a:pPr algn="ctr"/>
            <a:r>
              <a:rPr lang="tr-TR" sz="2000" dirty="0">
                <a:solidFill>
                  <a:srgbClr val="800000"/>
                </a:solidFill>
              </a:rPr>
              <a:t>"Sınav kaygısı bir enerjidir, bir kamçıdır. Tıpkı nükleer enerji gibidir. İyi yönde yönlendirirsek bizi hedefe götürür, ama olumsuz yönde yönlendirirsek elimizde patlar. Bunu böyle düşünmek gerekir."</a:t>
            </a:r>
          </a:p>
          <a:p>
            <a:pPr algn="ctr"/>
            <a:r>
              <a:rPr lang="tr-TR" sz="2000" dirty="0">
                <a:solidFill>
                  <a:srgbClr val="800000"/>
                </a:solidFill>
              </a:rPr>
              <a:t> </a:t>
            </a:r>
          </a:p>
        </p:txBody>
      </p:sp>
    </p:spTree>
    <p:extLst>
      <p:ext uri="{BB962C8B-B14F-4D97-AF65-F5344CB8AC3E}">
        <p14:creationId xmlns:p14="http://schemas.microsoft.com/office/powerpoint/2010/main" val="23026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21238" t="18920" r="23944" b="12638"/>
          <a:stretch/>
        </p:blipFill>
        <p:spPr>
          <a:xfrm>
            <a:off x="1603717" y="1491176"/>
            <a:ext cx="7132320" cy="4951828"/>
          </a:xfrm>
          <a:prstGeom prst="rect">
            <a:avLst/>
          </a:prstGeom>
        </p:spPr>
      </p:pic>
      <p:pic>
        <p:nvPicPr>
          <p:cNvPr id="2" name="Resim 1"/>
          <p:cNvPicPr>
            <a:picLocks noChangeAspect="1"/>
          </p:cNvPicPr>
          <p:nvPr/>
        </p:nvPicPr>
        <p:blipFill>
          <a:blip r:embed="rId3"/>
          <a:stretch>
            <a:fillRect/>
          </a:stretch>
        </p:blipFill>
        <p:spPr>
          <a:xfrm>
            <a:off x="1914931" y="340017"/>
            <a:ext cx="7706012" cy="774259"/>
          </a:xfrm>
          <a:prstGeom prst="rect">
            <a:avLst/>
          </a:prstGeom>
        </p:spPr>
      </p:pic>
    </p:spTree>
    <p:extLst>
      <p:ext uri="{BB962C8B-B14F-4D97-AF65-F5344CB8AC3E}">
        <p14:creationId xmlns:p14="http://schemas.microsoft.com/office/powerpoint/2010/main" val="94782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814733" y="407964"/>
            <a:ext cx="7654162"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989351" y="1247613"/>
            <a:ext cx="9833548" cy="4708981"/>
          </a:xfrm>
          <a:prstGeom prst="rect">
            <a:avLst/>
          </a:prstGeom>
        </p:spPr>
        <p:txBody>
          <a:bodyPr wrap="square">
            <a:spAutoFit/>
          </a:bodyPr>
          <a:lstStyle/>
          <a:p>
            <a:r>
              <a:rPr lang="tr-TR" b="1" dirty="0">
                <a:solidFill>
                  <a:srgbClr val="212529"/>
                </a:solidFill>
                <a:latin typeface="MyriadPro"/>
              </a:rPr>
              <a:t>Sınav kaygısının nedenleri </a:t>
            </a:r>
            <a:endParaRPr lang="tr-TR" b="1" dirty="0" smtClean="0">
              <a:solidFill>
                <a:srgbClr val="212529"/>
              </a:solidFill>
              <a:latin typeface="MyriadPro"/>
            </a:endParaRPr>
          </a:p>
          <a:p>
            <a:endParaRPr lang="tr-TR" b="1" dirty="0">
              <a:solidFill>
                <a:srgbClr val="212529"/>
              </a:solidFill>
              <a:latin typeface="MyriadPro"/>
            </a:endParaRPr>
          </a:p>
          <a:p>
            <a:endParaRPr lang="tr-TR" sz="1600" b="1" dirty="0" smtClean="0"/>
          </a:p>
          <a:p>
            <a:endParaRPr lang="tr-TR" sz="1600" b="1" dirty="0"/>
          </a:p>
          <a:p>
            <a:endParaRPr lang="tr-TR" sz="1600" b="1" dirty="0" smtClean="0"/>
          </a:p>
          <a:p>
            <a:endParaRPr lang="tr-TR" sz="1600" b="1" dirty="0"/>
          </a:p>
          <a:p>
            <a:r>
              <a:rPr lang="tr-TR" sz="2000" b="1" dirty="0" smtClean="0"/>
              <a:t>Zihinsel belirtiler</a:t>
            </a:r>
            <a:r>
              <a:rPr lang="tr-TR" sz="2000" dirty="0" smtClean="0"/>
              <a:t>, daha </a:t>
            </a:r>
            <a:r>
              <a:rPr lang="tr-TR" sz="2000" dirty="0"/>
              <a:t>çok sınav kaygısını tetikleyen düşüncelerden oluşmaktadır</a:t>
            </a:r>
            <a:r>
              <a:rPr lang="tr-TR" sz="2000" dirty="0" smtClean="0"/>
              <a:t>.</a:t>
            </a:r>
          </a:p>
          <a:p>
            <a:endParaRPr lang="tr-TR" sz="2000" dirty="0"/>
          </a:p>
          <a:p>
            <a:r>
              <a:rPr lang="tr-TR" sz="2000" dirty="0" smtClean="0"/>
              <a:t>Örneğin:</a:t>
            </a:r>
            <a:endParaRPr lang="tr-TR" sz="2000" dirty="0"/>
          </a:p>
          <a:p>
            <a:r>
              <a:rPr lang="tr-TR" sz="2000" dirty="0"/>
              <a:t>Bu sınavda başarılı olamayacağım.</a:t>
            </a:r>
          </a:p>
          <a:p>
            <a:r>
              <a:rPr lang="tr-TR" sz="2000" dirty="0"/>
              <a:t>Bu sınavda başarısız olmak benim başarısız birisi olduğumu gösterir.</a:t>
            </a:r>
          </a:p>
          <a:p>
            <a:r>
              <a:rPr lang="tr-TR" sz="2000" dirty="0"/>
              <a:t>Bu sınavda başarısız olursam anne-babama ne derim.</a:t>
            </a:r>
          </a:p>
          <a:p>
            <a:r>
              <a:rPr lang="tr-TR" sz="2000" dirty="0"/>
              <a:t>Bu sınavı kaybedersem bir daha asla başarılı olamam.</a:t>
            </a:r>
          </a:p>
          <a:p>
            <a:r>
              <a:rPr lang="tr-TR" sz="2000" dirty="0"/>
              <a:t>Bu sınavı kaybedersem arkadaşlarımın ve öğretmenlerimin yüzüne nasıl bakarım.</a:t>
            </a:r>
          </a:p>
          <a:p>
            <a:r>
              <a:rPr lang="tr-TR" sz="2000" dirty="0"/>
              <a:t>Bu sınavda başarısız olursam herkesin benim hakkımdaki düşüncesi değişir </a:t>
            </a:r>
            <a:endParaRPr lang="tr-TR" sz="2000" dirty="0" smtClean="0"/>
          </a:p>
          <a:p>
            <a:endParaRPr lang="tr-TR" sz="2000" dirty="0"/>
          </a:p>
        </p:txBody>
      </p:sp>
    </p:spTree>
    <p:extLst>
      <p:ext uri="{BB962C8B-B14F-4D97-AF65-F5344CB8AC3E}">
        <p14:creationId xmlns:p14="http://schemas.microsoft.com/office/powerpoint/2010/main" val="295210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814733" y="407964"/>
            <a:ext cx="7654162"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961216" y="1233545"/>
            <a:ext cx="9833548" cy="5786199"/>
          </a:xfrm>
          <a:prstGeom prst="rect">
            <a:avLst/>
          </a:prstGeom>
        </p:spPr>
        <p:txBody>
          <a:bodyPr wrap="square">
            <a:spAutoFit/>
          </a:bodyPr>
          <a:lstStyle/>
          <a:p>
            <a:r>
              <a:rPr lang="tr-TR" b="1" dirty="0">
                <a:solidFill>
                  <a:srgbClr val="212529"/>
                </a:solidFill>
                <a:latin typeface="MyriadPro"/>
              </a:rPr>
              <a:t>Sınav kaygısının nedenleri </a:t>
            </a:r>
            <a:endParaRPr lang="tr-TR" b="1" dirty="0" smtClean="0">
              <a:solidFill>
                <a:srgbClr val="212529"/>
              </a:solidFill>
              <a:latin typeface="MyriadPro"/>
            </a:endParaRPr>
          </a:p>
          <a:p>
            <a:endParaRPr lang="tr-TR" b="1" dirty="0">
              <a:solidFill>
                <a:srgbClr val="212529"/>
              </a:solidFill>
              <a:latin typeface="MyriadPro"/>
            </a:endParaRPr>
          </a:p>
          <a:p>
            <a:endParaRPr lang="tr-TR" sz="1600" dirty="0"/>
          </a:p>
          <a:p>
            <a:r>
              <a:rPr lang="tr-TR" sz="2000" b="1" dirty="0"/>
              <a:t>Fiziksel Belirtileri</a:t>
            </a:r>
            <a:endParaRPr lang="tr-TR" sz="2000" dirty="0"/>
          </a:p>
          <a:p>
            <a:r>
              <a:rPr lang="tr-TR" sz="2000" dirty="0"/>
              <a:t>Kalp çarpıntısı,  Hızlı nefes alıp - verme, Nefes darlığı, Terleme ve/veya titreme, Mide şikâyetleri, Karın ağrısı, Bağırsak hareketlerinde değişme (ishal-kabızlık), Organize olamama, Baş ağrısı, Baş dönmesi, Huzursuz uyku, kâbus görme, aşırı uyku veya uykusuzluk, Konsantrasyon bozuklukları, Yorgunluk belirtileri, Yeme alışkanlıklarında değişme, Dişler ve yumruklar sıkılır</a:t>
            </a:r>
            <a:r>
              <a:rPr lang="tr-TR" sz="2000" dirty="0" smtClean="0"/>
              <a:t>.</a:t>
            </a:r>
          </a:p>
          <a:p>
            <a:endParaRPr lang="tr-TR" sz="2000" dirty="0"/>
          </a:p>
          <a:p>
            <a:r>
              <a:rPr lang="tr-TR" sz="2000" dirty="0"/>
              <a:t>Örneğin:</a:t>
            </a:r>
          </a:p>
          <a:p>
            <a:r>
              <a:rPr lang="tr-TR" sz="2000" dirty="0"/>
              <a:t>Kalbim yerinden fırlayacakmış gibi,</a:t>
            </a:r>
          </a:p>
          <a:p>
            <a:r>
              <a:rPr lang="tr-TR" sz="2000" dirty="0"/>
              <a:t>Midem bulanıyor,                                                                                    </a:t>
            </a:r>
          </a:p>
          <a:p>
            <a:r>
              <a:rPr lang="tr-TR" sz="2000" dirty="0"/>
              <a:t>Elim ayağıma dolanıyor,</a:t>
            </a:r>
          </a:p>
          <a:p>
            <a:r>
              <a:rPr lang="tr-TR" sz="2000" dirty="0"/>
              <a:t>Bütün öğrendiklerimi unuttum,</a:t>
            </a:r>
          </a:p>
          <a:p>
            <a:r>
              <a:rPr lang="tr-TR" sz="2000" dirty="0"/>
              <a:t>Gözlerim kararıyor, terliyorum, başım dönüyor,</a:t>
            </a:r>
          </a:p>
          <a:p>
            <a:r>
              <a:rPr lang="tr-TR" sz="2000" dirty="0"/>
              <a:t>Nefes alamıyorum,</a:t>
            </a:r>
          </a:p>
          <a:p>
            <a:r>
              <a:rPr lang="tr-TR" sz="2000" dirty="0"/>
              <a:t>Ellerim titriyor, uyuşuyor vb.</a:t>
            </a:r>
          </a:p>
          <a:p>
            <a:endParaRPr lang="tr-TR" dirty="0"/>
          </a:p>
        </p:txBody>
      </p:sp>
    </p:spTree>
    <p:extLst>
      <p:ext uri="{BB962C8B-B14F-4D97-AF65-F5344CB8AC3E}">
        <p14:creationId xmlns:p14="http://schemas.microsoft.com/office/powerpoint/2010/main" val="206401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800664" y="422029"/>
            <a:ext cx="7710433"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989351" y="1219478"/>
            <a:ext cx="9833548" cy="5816977"/>
          </a:xfrm>
          <a:prstGeom prst="rect">
            <a:avLst/>
          </a:prstGeom>
        </p:spPr>
        <p:txBody>
          <a:bodyPr wrap="square">
            <a:spAutoFit/>
          </a:bodyPr>
          <a:lstStyle/>
          <a:p>
            <a:r>
              <a:rPr lang="tr-TR" b="1" dirty="0">
                <a:solidFill>
                  <a:srgbClr val="212529"/>
                </a:solidFill>
                <a:latin typeface="MyriadPro"/>
              </a:rPr>
              <a:t>Sınav kaygısının nedenleri </a:t>
            </a:r>
            <a:endParaRPr lang="tr-TR" b="1" dirty="0" smtClean="0">
              <a:solidFill>
                <a:srgbClr val="212529"/>
              </a:solidFill>
              <a:latin typeface="MyriadPro"/>
            </a:endParaRPr>
          </a:p>
          <a:p>
            <a:endParaRPr lang="tr-TR" b="1" dirty="0">
              <a:solidFill>
                <a:srgbClr val="212529"/>
              </a:solidFill>
              <a:latin typeface="MyriadPro"/>
            </a:endParaRPr>
          </a:p>
          <a:p>
            <a:endParaRPr lang="tr-TR" b="1" dirty="0" smtClean="0"/>
          </a:p>
          <a:p>
            <a:r>
              <a:rPr lang="tr-TR" sz="2000" b="1" dirty="0" smtClean="0"/>
              <a:t>Duygusal </a:t>
            </a:r>
            <a:r>
              <a:rPr lang="tr-TR" sz="2000" b="1" dirty="0"/>
              <a:t>Belirtileri</a:t>
            </a:r>
            <a:endParaRPr lang="tr-TR" sz="2000" dirty="0"/>
          </a:p>
          <a:p>
            <a:r>
              <a:rPr lang="tr-TR" sz="2000" dirty="0"/>
              <a:t>Endişe, Huzursuzluk, Güvensizlik, Çaresizlik, Öfke-Kızgınlık, Korku, Ümitsizlik, Hayal kırıklığı, Mutsuzluk, Tedirginlik</a:t>
            </a:r>
            <a:r>
              <a:rPr lang="tr-TR" sz="2000" dirty="0" smtClean="0"/>
              <a:t>.</a:t>
            </a:r>
          </a:p>
          <a:p>
            <a:endParaRPr lang="tr-TR" sz="2000" dirty="0"/>
          </a:p>
          <a:p>
            <a:r>
              <a:rPr lang="tr-TR" sz="2000" dirty="0"/>
              <a:t>Örneğin,</a:t>
            </a:r>
          </a:p>
          <a:p>
            <a:r>
              <a:rPr lang="tr-TR" sz="2000" dirty="0"/>
              <a:t>Başaramazsam </a:t>
            </a:r>
            <a:r>
              <a:rPr lang="tr-TR" sz="2000" dirty="0" smtClean="0"/>
              <a:t>!</a:t>
            </a:r>
            <a:r>
              <a:rPr lang="tr-TR" sz="2000" dirty="0"/>
              <a:t>                                                                     .</a:t>
            </a:r>
          </a:p>
          <a:p>
            <a:r>
              <a:rPr lang="tr-TR" sz="2000" dirty="0"/>
              <a:t>Sınavım nasıl geçecek?</a:t>
            </a:r>
          </a:p>
          <a:p>
            <a:r>
              <a:rPr lang="tr-TR" sz="2000" dirty="0"/>
              <a:t>Bildiklerimi unutursam.</a:t>
            </a:r>
          </a:p>
          <a:p>
            <a:r>
              <a:rPr lang="tr-TR" sz="2000" dirty="0"/>
              <a:t>Yeterince hazırlanmadım.</a:t>
            </a:r>
          </a:p>
          <a:p>
            <a:r>
              <a:rPr lang="tr-TR" sz="2000" dirty="0"/>
              <a:t>Ben bu işi başaramayacağım.</a:t>
            </a:r>
          </a:p>
          <a:p>
            <a:r>
              <a:rPr lang="tr-TR" sz="2000" dirty="0"/>
              <a:t>Süre yetmeyecek.</a:t>
            </a:r>
          </a:p>
          <a:p>
            <a:r>
              <a:rPr lang="tr-TR" sz="2000" dirty="0"/>
              <a:t>Diğerleri benden daha akıllı ve başarılı.</a:t>
            </a:r>
          </a:p>
          <a:p>
            <a:r>
              <a:rPr lang="tr-TR" sz="2000" dirty="0"/>
              <a:t>Kazanamazsam artık beni sevmezler.</a:t>
            </a:r>
          </a:p>
          <a:p>
            <a:r>
              <a:rPr lang="tr-TR" sz="2000" dirty="0"/>
              <a:t>Kazanamazsam rezil olurum.</a:t>
            </a:r>
          </a:p>
          <a:p>
            <a:r>
              <a:rPr lang="tr-TR" sz="2000" dirty="0"/>
              <a:t>Mutlaka kötü bir şey olacak.</a:t>
            </a:r>
          </a:p>
          <a:p>
            <a:endParaRPr lang="tr-TR" dirty="0"/>
          </a:p>
        </p:txBody>
      </p:sp>
    </p:spTree>
    <p:extLst>
      <p:ext uri="{BB962C8B-B14F-4D97-AF65-F5344CB8AC3E}">
        <p14:creationId xmlns:p14="http://schemas.microsoft.com/office/powerpoint/2010/main" val="299231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45794" y="379826"/>
            <a:ext cx="7779371"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2" name="Dikdörtgen 1"/>
          <p:cNvSpPr/>
          <p:nvPr/>
        </p:nvSpPr>
        <p:spPr>
          <a:xfrm>
            <a:off x="1745795" y="2332309"/>
            <a:ext cx="6644776" cy="3816429"/>
          </a:xfrm>
          <a:prstGeom prst="rect">
            <a:avLst/>
          </a:prstGeom>
        </p:spPr>
        <p:txBody>
          <a:bodyPr wrap="square">
            <a:spAutoFit/>
          </a:bodyPr>
          <a:lstStyle/>
          <a:p>
            <a:pPr algn="ctr"/>
            <a:r>
              <a:rPr lang="tr-TR" sz="2400" b="1" dirty="0"/>
              <a:t>Sınav Kaygısını Artıran </a:t>
            </a:r>
            <a:r>
              <a:rPr lang="tr-TR" sz="2400" b="1" dirty="0" smtClean="0"/>
              <a:t>Nedenler</a:t>
            </a:r>
          </a:p>
          <a:p>
            <a:pPr algn="ctr"/>
            <a:endParaRPr lang="tr-TR" sz="2000" dirty="0"/>
          </a:p>
          <a:p>
            <a:pPr marL="342900" indent="-342900">
              <a:buFont typeface="Arial" panose="020B0604020202020204" pitchFamily="34" charset="0"/>
              <a:buChar char="•"/>
            </a:pPr>
            <a:r>
              <a:rPr lang="tr-TR" sz="2000" dirty="0"/>
              <a:t>Mükemmeliyetçi yaklaşım</a:t>
            </a:r>
          </a:p>
          <a:p>
            <a:pPr marL="342900" indent="-342900">
              <a:buFont typeface="Arial" panose="020B0604020202020204" pitchFamily="34" charset="0"/>
              <a:buChar char="•"/>
            </a:pPr>
            <a:r>
              <a:rPr lang="tr-TR" sz="2000" dirty="0"/>
              <a:t>Yüksek beklenti düzeyi</a:t>
            </a:r>
          </a:p>
          <a:p>
            <a:pPr marL="342900" indent="-342900">
              <a:buFont typeface="Arial" panose="020B0604020202020204" pitchFamily="34" charset="0"/>
              <a:buChar char="•"/>
            </a:pPr>
            <a:r>
              <a:rPr lang="tr-TR" sz="2000" dirty="0"/>
              <a:t>Kötü çalışma alışkanlıkları</a:t>
            </a:r>
          </a:p>
          <a:p>
            <a:pPr marL="342900" indent="-342900">
              <a:buFont typeface="Arial" panose="020B0604020202020204" pitchFamily="34" charset="0"/>
              <a:buChar char="•"/>
            </a:pPr>
            <a:r>
              <a:rPr lang="tr-TR" sz="2000" dirty="0"/>
              <a:t>Fizyolojik ihtiyaçları </a:t>
            </a:r>
            <a:r>
              <a:rPr lang="tr-TR" sz="2000" dirty="0" smtClean="0"/>
              <a:t>karşılamamak (uykusuzluk</a:t>
            </a:r>
            <a:r>
              <a:rPr lang="tr-TR" sz="2000" dirty="0"/>
              <a:t>, </a:t>
            </a:r>
            <a:r>
              <a:rPr lang="tr-TR" sz="2000" dirty="0" smtClean="0"/>
              <a:t>yanlış beslenme </a:t>
            </a:r>
            <a:r>
              <a:rPr lang="tr-TR" sz="2000" dirty="0"/>
              <a:t>vs</a:t>
            </a:r>
            <a:r>
              <a:rPr lang="tr-TR" sz="2000" dirty="0" smtClean="0"/>
              <a:t>.)</a:t>
            </a:r>
          </a:p>
          <a:p>
            <a:pPr marL="342900" indent="-342900">
              <a:buFont typeface="Arial" panose="020B0604020202020204" pitchFamily="34" charset="0"/>
              <a:buChar char="•"/>
            </a:pPr>
            <a:r>
              <a:rPr lang="tr-TR" sz="2000" dirty="0"/>
              <a:t>Felaket yorumları içeren düşünceler</a:t>
            </a:r>
          </a:p>
          <a:p>
            <a:pPr marL="342900" indent="-342900">
              <a:buFont typeface="Arial" panose="020B0604020202020204" pitchFamily="34" charset="0"/>
              <a:buChar char="•"/>
            </a:pPr>
            <a:r>
              <a:rPr lang="tr-TR" sz="2000" dirty="0"/>
              <a:t>Görev ve sorumlulukları erteleme</a:t>
            </a:r>
          </a:p>
          <a:p>
            <a:pPr marL="342900" indent="-342900">
              <a:buFont typeface="Arial" panose="020B0604020202020204" pitchFamily="34" charset="0"/>
              <a:buChar char="•"/>
            </a:pPr>
            <a:r>
              <a:rPr lang="tr-TR" sz="2000" dirty="0"/>
              <a:t>Çevrenin görüşleri hakkında endişe</a:t>
            </a:r>
          </a:p>
          <a:p>
            <a:pPr marL="342900" indent="-342900">
              <a:buFont typeface="Arial" panose="020B0604020202020204" pitchFamily="34" charset="0"/>
              <a:buChar char="•"/>
            </a:pPr>
            <a:r>
              <a:rPr lang="tr-TR" sz="2000" dirty="0"/>
              <a:t>Kişinin kendisi hakkındaki </a:t>
            </a:r>
            <a:r>
              <a:rPr lang="tr-TR" sz="2000" dirty="0" smtClean="0"/>
              <a:t>endişeleri</a:t>
            </a:r>
          </a:p>
          <a:p>
            <a:endParaRPr lang="tr-TR" dirty="0"/>
          </a:p>
        </p:txBody>
      </p:sp>
    </p:spTree>
    <p:extLst>
      <p:ext uri="{BB962C8B-B14F-4D97-AF65-F5344CB8AC3E}">
        <p14:creationId xmlns:p14="http://schemas.microsoft.com/office/powerpoint/2010/main" val="820014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45794" y="379826"/>
            <a:ext cx="7779371"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2" name="Dikdörtgen 1"/>
          <p:cNvSpPr/>
          <p:nvPr/>
        </p:nvSpPr>
        <p:spPr>
          <a:xfrm>
            <a:off x="1394102" y="2346378"/>
            <a:ext cx="7159054" cy="3570208"/>
          </a:xfrm>
          <a:prstGeom prst="rect">
            <a:avLst/>
          </a:prstGeom>
        </p:spPr>
        <p:txBody>
          <a:bodyPr wrap="square">
            <a:spAutoFit/>
          </a:bodyPr>
          <a:lstStyle/>
          <a:p>
            <a:endParaRPr lang="tr-TR" dirty="0"/>
          </a:p>
          <a:p>
            <a:pPr algn="ctr"/>
            <a:r>
              <a:rPr lang="tr-TR" sz="2400" b="1" dirty="0" smtClean="0"/>
              <a:t>Sınav Kaygısının Etkileri</a:t>
            </a:r>
          </a:p>
          <a:p>
            <a:pPr algn="ctr"/>
            <a:endParaRPr lang="tr-TR" sz="2400" b="1" dirty="0"/>
          </a:p>
          <a:p>
            <a:pPr marL="342900" indent="-342900">
              <a:buFont typeface="Arial" panose="020B0604020202020204" pitchFamily="34" charset="0"/>
              <a:buChar char="•"/>
            </a:pPr>
            <a:r>
              <a:rPr lang="tr-TR" sz="2000" dirty="0"/>
              <a:t>Öğrenilen bilgiler transfer </a:t>
            </a:r>
            <a:r>
              <a:rPr lang="tr-TR" sz="2000" dirty="0" smtClean="0"/>
              <a:t>edilemez</a:t>
            </a:r>
          </a:p>
          <a:p>
            <a:pPr marL="342900" indent="-342900">
              <a:buFont typeface="Arial" panose="020B0604020202020204" pitchFamily="34" charset="0"/>
              <a:buChar char="•"/>
            </a:pPr>
            <a:r>
              <a:rPr lang="tr-TR" sz="2000" dirty="0" smtClean="0"/>
              <a:t>Okuduğunu anlama ve düşünceleri organize etmede zorluk yaşanır</a:t>
            </a:r>
          </a:p>
          <a:p>
            <a:pPr marL="342900" indent="-342900">
              <a:buFont typeface="Arial" panose="020B0604020202020204" pitchFamily="34" charset="0"/>
              <a:buChar char="•"/>
            </a:pPr>
            <a:r>
              <a:rPr lang="tr-TR" sz="2000" dirty="0" smtClean="0"/>
              <a:t>Dikkatte </a:t>
            </a:r>
            <a:r>
              <a:rPr lang="tr-TR" sz="2000" dirty="0"/>
              <a:t>daralma ve azalma olur, dikkat sınavın</a:t>
            </a:r>
          </a:p>
          <a:p>
            <a:pPr marL="342900" indent="-342900">
              <a:buFont typeface="Arial" panose="020B0604020202020204" pitchFamily="34" charset="0"/>
              <a:buChar char="•"/>
            </a:pPr>
            <a:r>
              <a:rPr lang="tr-TR" sz="2000" dirty="0"/>
              <a:t>içeriğine değil, sınavın kendisine ve bağlı </a:t>
            </a:r>
            <a:r>
              <a:rPr lang="tr-TR" sz="2000" dirty="0" smtClean="0"/>
              <a:t>olarak yaşananlara </a:t>
            </a:r>
            <a:r>
              <a:rPr lang="tr-TR" sz="2000" dirty="0"/>
              <a:t>odaklanır</a:t>
            </a:r>
          </a:p>
          <a:p>
            <a:pPr marL="342900" indent="-342900">
              <a:buFont typeface="Arial" panose="020B0604020202020204" pitchFamily="34" charset="0"/>
              <a:buChar char="•"/>
            </a:pPr>
            <a:r>
              <a:rPr lang="tr-TR" sz="2000" dirty="0"/>
              <a:t>Zihinsel beceriler zayıflar, bilgilerin </a:t>
            </a:r>
            <a:r>
              <a:rPr lang="tr-TR" sz="2000" dirty="0" smtClean="0"/>
              <a:t>hatırlanması engellenir</a:t>
            </a:r>
            <a:endParaRPr lang="tr-TR" sz="2000" dirty="0"/>
          </a:p>
          <a:p>
            <a:pPr marL="342900" indent="-342900">
              <a:buFont typeface="Arial" panose="020B0604020202020204" pitchFamily="34" charset="0"/>
              <a:buChar char="•"/>
            </a:pPr>
            <a:r>
              <a:rPr lang="tr-TR" sz="2000" dirty="0"/>
              <a:t>Fiziksel </a:t>
            </a:r>
            <a:r>
              <a:rPr lang="tr-TR" sz="2000" dirty="0" smtClean="0"/>
              <a:t>rahatsızlıkların ortaya </a:t>
            </a:r>
            <a:r>
              <a:rPr lang="tr-TR" sz="2000" dirty="0"/>
              <a:t>çıkmasına neden olur</a:t>
            </a:r>
          </a:p>
        </p:txBody>
      </p:sp>
    </p:spTree>
    <p:extLst>
      <p:ext uri="{BB962C8B-B14F-4D97-AF65-F5344CB8AC3E}">
        <p14:creationId xmlns:p14="http://schemas.microsoft.com/office/powerpoint/2010/main" val="1358826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568682" y="239630"/>
            <a:ext cx="7800402"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3755092" y="885961"/>
            <a:ext cx="3625864" cy="1015663"/>
          </a:xfrm>
          <a:prstGeom prst="rect">
            <a:avLst/>
          </a:prstGeom>
        </p:spPr>
        <p:txBody>
          <a:bodyPr wrap="none">
            <a:spAutoFit/>
          </a:bodyPr>
          <a:lstStyle/>
          <a:p>
            <a:r>
              <a:rPr lang="tr-TR" sz="2400" b="1" u="sng" dirty="0">
                <a:solidFill>
                  <a:schemeClr val="accent2">
                    <a:lumMod val="75000"/>
                  </a:schemeClr>
                </a:solidFill>
              </a:rPr>
              <a:t>Kaygı İle Başa Çıkma </a:t>
            </a:r>
            <a:r>
              <a:rPr lang="tr-TR" sz="2400" b="1" u="sng" dirty="0" smtClean="0">
                <a:solidFill>
                  <a:schemeClr val="accent2">
                    <a:lumMod val="75000"/>
                  </a:schemeClr>
                </a:solidFill>
              </a:rPr>
              <a:t>Yolları</a:t>
            </a:r>
          </a:p>
          <a:p>
            <a:endParaRPr lang="tr-TR" dirty="0"/>
          </a:p>
          <a:p>
            <a:endParaRPr lang="tr-TR" dirty="0"/>
          </a:p>
        </p:txBody>
      </p:sp>
      <p:sp>
        <p:nvSpPr>
          <p:cNvPr id="4" name="Dikdörtgen 3"/>
          <p:cNvSpPr/>
          <p:nvPr/>
        </p:nvSpPr>
        <p:spPr>
          <a:xfrm>
            <a:off x="539530" y="1532292"/>
            <a:ext cx="5012911" cy="369332"/>
          </a:xfrm>
          <a:prstGeom prst="rect">
            <a:avLst/>
          </a:prstGeom>
        </p:spPr>
        <p:txBody>
          <a:bodyPr wrap="none">
            <a:spAutoFit/>
          </a:bodyPr>
          <a:lstStyle/>
          <a:p>
            <a:pPr marL="285750" indent="-285750">
              <a:buFont typeface="Arial" panose="020B0604020202020204" pitchFamily="34" charset="0"/>
              <a:buChar char="•"/>
            </a:pPr>
            <a:r>
              <a:rPr lang="tr-TR" b="1" dirty="0">
                <a:latin typeface="MyriadPro"/>
              </a:rPr>
              <a:t>Kaygı arttıran düşüncelerin değiştirilmesi</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1492453353"/>
              </p:ext>
            </p:extLst>
          </p:nvPr>
        </p:nvGraphicFramePr>
        <p:xfrm>
          <a:off x="546057" y="2270956"/>
          <a:ext cx="9540479" cy="3285782"/>
        </p:xfrm>
        <a:graphic>
          <a:graphicData uri="http://schemas.openxmlformats.org/drawingml/2006/table">
            <a:tbl>
              <a:tblPr/>
              <a:tblGrid>
                <a:gridCol w="1549021">
                  <a:extLst>
                    <a:ext uri="{9D8B030D-6E8A-4147-A177-3AD203B41FA5}">
                      <a16:colId xmlns:a16="http://schemas.microsoft.com/office/drawing/2014/main" val="20000"/>
                    </a:ext>
                  </a:extLst>
                </a:gridCol>
                <a:gridCol w="2448072">
                  <a:extLst>
                    <a:ext uri="{9D8B030D-6E8A-4147-A177-3AD203B41FA5}">
                      <a16:colId xmlns:a16="http://schemas.microsoft.com/office/drawing/2014/main" val="20001"/>
                    </a:ext>
                  </a:extLst>
                </a:gridCol>
                <a:gridCol w="2448072">
                  <a:extLst>
                    <a:ext uri="{9D8B030D-6E8A-4147-A177-3AD203B41FA5}">
                      <a16:colId xmlns:a16="http://schemas.microsoft.com/office/drawing/2014/main" val="20002"/>
                    </a:ext>
                  </a:extLst>
                </a:gridCol>
                <a:gridCol w="3095314">
                  <a:extLst>
                    <a:ext uri="{9D8B030D-6E8A-4147-A177-3AD203B41FA5}">
                      <a16:colId xmlns:a16="http://schemas.microsoft.com/office/drawing/2014/main" val="20003"/>
                    </a:ext>
                  </a:extLst>
                </a:gridCol>
              </a:tblGrid>
              <a:tr h="499574">
                <a:tc>
                  <a:txBody>
                    <a:bodyPr/>
                    <a:lstStyle/>
                    <a:p>
                      <a:pPr>
                        <a:spcAft>
                          <a:spcPts val="1000"/>
                        </a:spcAft>
                      </a:pPr>
                      <a:r>
                        <a:rPr lang="tr-TR" sz="1200" b="1" dirty="0">
                          <a:effectLst/>
                          <a:latin typeface="MyriadPro"/>
                        </a:rPr>
                        <a:t>OLUMSUZ DÜŞÜNCE</a:t>
                      </a:r>
                      <a:endParaRPr lang="tr-TR" sz="1200" dirty="0">
                        <a:effectLst/>
                        <a:latin typeface="MyriadPro"/>
                      </a:endParaRPr>
                    </a:p>
                  </a:txBody>
                  <a:tcPr marL="35113" marR="35113" marT="17556" marB="17556">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1000"/>
                        </a:spcAft>
                      </a:pPr>
                      <a:r>
                        <a:rPr lang="tr-TR" sz="1200" b="1" dirty="0">
                          <a:effectLst/>
                          <a:latin typeface="MyriadPro"/>
                        </a:rPr>
                        <a:t>OLMASI GEREKEN DÜŞÜNCE</a:t>
                      </a:r>
                      <a:endParaRPr lang="tr-TR" sz="1200" dirty="0">
                        <a:effectLst/>
                        <a:latin typeface="MyriadPro"/>
                      </a:endParaRPr>
                    </a:p>
                  </a:txBody>
                  <a:tcPr marL="35113" marR="35113" marT="17556" marB="17556">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1000"/>
                        </a:spcAft>
                      </a:pPr>
                      <a:r>
                        <a:rPr lang="tr-TR" sz="1200" b="1">
                          <a:effectLst/>
                          <a:latin typeface="MyriadPro"/>
                        </a:rPr>
                        <a:t>OLUMSUZ DÜŞÜNCE</a:t>
                      </a:r>
                      <a:endParaRPr lang="tr-TR" sz="1200">
                        <a:effectLst/>
                        <a:latin typeface="MyriadPr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1000"/>
                        </a:spcAft>
                      </a:pPr>
                      <a:r>
                        <a:rPr lang="tr-TR" sz="1200" b="1">
                          <a:effectLst/>
                          <a:latin typeface="MyriadPro"/>
                        </a:rPr>
                        <a:t>OLMASI GEREKEN DÜŞÜNCE</a:t>
                      </a:r>
                      <a:endParaRPr lang="tr-TR" sz="1200">
                        <a:effectLst/>
                        <a:latin typeface="MyriadPr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6208">
                <a:tc>
                  <a:txBody>
                    <a:bodyPr/>
                    <a:lstStyle/>
                    <a:p>
                      <a:pPr>
                        <a:spcAft>
                          <a:spcPts val="1000"/>
                        </a:spcAft>
                      </a:pPr>
                      <a:r>
                        <a:rPr lang="tr-TR" sz="1200" dirty="0">
                          <a:effectLst/>
                          <a:latin typeface="MyriadPro"/>
                        </a:rPr>
                        <a:t>Bu sınav, başarılı olmak ve hayatta mutlu olmak için tek yoldur.</a:t>
                      </a:r>
                    </a:p>
                  </a:txBody>
                  <a:tcPr marL="35113" marR="35113" marT="17556" marB="17556">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1000"/>
                        </a:spcAft>
                      </a:pPr>
                      <a:r>
                        <a:rPr lang="tr-TR" sz="1200" dirty="0">
                          <a:effectLst/>
                          <a:latin typeface="MyriadPro"/>
                        </a:rPr>
                        <a:t>Bu sınavı kazanamamak dünyanın sonu değildir. Kesinlikle başka bir çıkış yolu vardır. SBS sınavı hayatta mutlu olmaya, başarılı olmaya giden yollardan sadece biridir. Sınavlar, tek seçenek değil. Bu sınavları kazanamamış ancak hayatta başarıyı ve mutluluğu yakalamış milyonlarca insan var. Sınavları kazanamasak da farklı alanlarda mutlu ve başarılı olabiliriz.</a:t>
                      </a:r>
                    </a:p>
                  </a:txBody>
                  <a:tcPr marL="35113" marR="35113" marT="17556" marB="17556">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tr-TR" sz="1200" dirty="0">
                          <a:effectLst/>
                          <a:latin typeface="MyriadPro"/>
                        </a:rPr>
                        <a:t>Sınavı MUTLAKA kazanmak</a:t>
                      </a:r>
                    </a:p>
                    <a:p>
                      <a:pPr>
                        <a:spcAft>
                          <a:spcPts val="1000"/>
                        </a:spcAft>
                      </a:pPr>
                      <a:r>
                        <a:rPr lang="tr-TR" sz="1200" dirty="0">
                          <a:effectLst/>
                          <a:latin typeface="MyriadPro"/>
                        </a:rPr>
                        <a:t>zorundayım.</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1000"/>
                        </a:spcAft>
                      </a:pPr>
                      <a:r>
                        <a:rPr lang="tr-TR" sz="1200" dirty="0">
                          <a:effectLst/>
                          <a:latin typeface="MyriadPro"/>
                        </a:rPr>
                        <a:t>Sınavı kazanmak bir istek ve seçim meselesidir. Sınav için kullandığınız dili değiştirin.  "Mutlaka başarmalıyım", "şu okula gitmeliyim "ya da başaramam, yapamam, edemem gibi sözler </a:t>
                      </a:r>
                      <a:r>
                        <a:rPr lang="tr-TR" sz="1200" dirty="0" err="1">
                          <a:effectLst/>
                          <a:latin typeface="MyriadPro"/>
                        </a:rPr>
                        <a:t>yerine;başaracağım</a:t>
                      </a:r>
                      <a:r>
                        <a:rPr lang="tr-TR" sz="1200" dirty="0">
                          <a:effectLst/>
                          <a:latin typeface="MyriadPro"/>
                        </a:rPr>
                        <a:t>, üstesinden geleceğim gibi kelimeleri kullanmayı alışkanlık hâline getirin. " –</a:t>
                      </a:r>
                      <a:r>
                        <a:rPr lang="tr-TR" sz="1200" dirty="0" err="1">
                          <a:effectLst/>
                          <a:latin typeface="MyriadPro"/>
                        </a:rPr>
                        <a:t>meliyim</a:t>
                      </a:r>
                      <a:r>
                        <a:rPr lang="tr-TR" sz="1200" dirty="0">
                          <a:effectLst/>
                          <a:latin typeface="MyriadPro"/>
                        </a:rPr>
                        <a:t>, – malıyım" şeklindeki ifadeler, düşünceleri istek olmaktan çıkarıp, yasa hâline getirir. Ve yasalarda bir kesinlik vardır. Oysa bir isteği yerine gelmeyen bir kişinin başka bir isteği yerine gelebilir. SINAV SÜREKLİ ŞİKAYET ETTİĞİNİZ BİR KONU OLMAMALI...</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Dikdörtgen 7"/>
          <p:cNvSpPr/>
          <p:nvPr/>
        </p:nvSpPr>
        <p:spPr>
          <a:xfrm>
            <a:off x="617036" y="5899019"/>
            <a:ext cx="8948981" cy="707886"/>
          </a:xfrm>
          <a:prstGeom prst="rect">
            <a:avLst/>
          </a:prstGeom>
        </p:spPr>
        <p:txBody>
          <a:bodyPr wrap="square">
            <a:spAutoFit/>
          </a:bodyPr>
          <a:lstStyle/>
          <a:p>
            <a:r>
              <a:rPr lang="tr-TR" sz="2000" dirty="0"/>
              <a:t>Olayları değerlendirme tarzınız ve yaklaşımınız sorunu çözmeye yardımcı olmalı ve hedeflediğiniz kısa ve uzun vadeli amaçlarınıza katkı sağlamalıdır.</a:t>
            </a:r>
          </a:p>
        </p:txBody>
      </p:sp>
    </p:spTree>
    <p:extLst>
      <p:ext uri="{BB962C8B-B14F-4D97-AF65-F5344CB8AC3E}">
        <p14:creationId xmlns:p14="http://schemas.microsoft.com/office/powerpoint/2010/main" val="218421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1730326" y="407962"/>
            <a:ext cx="7724500" cy="646331"/>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ORTAOKUL ÖĞRENCİLERİNDE SINAV KAYGISI VE STRES YÖNETİMİ</a:t>
            </a:r>
          </a:p>
        </p:txBody>
      </p:sp>
      <p:sp>
        <p:nvSpPr>
          <p:cNvPr id="3" name="Dikdörtgen 2"/>
          <p:cNvSpPr/>
          <p:nvPr/>
        </p:nvSpPr>
        <p:spPr>
          <a:xfrm>
            <a:off x="893159" y="1794406"/>
            <a:ext cx="9398833" cy="2246769"/>
          </a:xfrm>
          <a:prstGeom prst="rect">
            <a:avLst/>
          </a:prstGeom>
        </p:spPr>
        <p:txBody>
          <a:bodyPr wrap="square">
            <a:spAutoFit/>
          </a:bodyPr>
          <a:lstStyle/>
          <a:p>
            <a:r>
              <a:rPr lang="tr-TR" sz="2000" b="1" dirty="0"/>
              <a:t>• </a:t>
            </a:r>
            <a:r>
              <a:rPr lang="tr-TR" sz="2000" b="1" dirty="0" smtClean="0"/>
              <a:t>   Zamanınızı </a:t>
            </a:r>
            <a:r>
              <a:rPr lang="tr-TR" sz="2000" b="1" dirty="0"/>
              <a:t>Planlayın: </a:t>
            </a:r>
            <a:endParaRPr lang="tr-TR" sz="2000" b="1" dirty="0" smtClean="0"/>
          </a:p>
          <a:p>
            <a:r>
              <a:rPr lang="tr-TR" sz="2000" dirty="0" smtClean="0"/>
              <a:t>Kaygı </a:t>
            </a:r>
            <a:r>
              <a:rPr lang="tr-TR" sz="2000" dirty="0"/>
              <a:t>zaman planlamasında düzensizliklerine yol açar, zaman kaybı oluştukça da kaygı daha da artar ve çözümsüz bir sorun haline gelir. Sınavın hemen öncesinde bir şeyleri yetiştirme telaşına düşüp kendinizi gergin hale getirmeyin. Normal yaşam aktivitelerinizi korumaya çalışın. Günlük zaman planlaması her zaman faydalıdır.</a:t>
            </a:r>
          </a:p>
          <a:p>
            <a:endParaRPr lang="tr-TR" sz="2000" b="1" dirty="0"/>
          </a:p>
          <a:p>
            <a:endParaRPr lang="tr-TR" sz="2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5" y="4041175"/>
            <a:ext cx="4501661" cy="2420248"/>
          </a:xfrm>
          <a:prstGeom prst="rect">
            <a:avLst/>
          </a:prstGeom>
          <a:ln>
            <a:noFill/>
          </a:ln>
          <a:effectLst>
            <a:softEdge rad="112500"/>
          </a:effectLst>
        </p:spPr>
      </p:pic>
    </p:spTree>
    <p:extLst>
      <p:ext uri="{BB962C8B-B14F-4D97-AF65-F5344CB8AC3E}">
        <p14:creationId xmlns:p14="http://schemas.microsoft.com/office/powerpoint/2010/main" val="131923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1358</Words>
  <Application>Microsoft Office PowerPoint</Application>
  <PresentationFormat>Özel</PresentationFormat>
  <Paragraphs>202</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22</vt:i4>
      </vt:variant>
    </vt:vector>
  </HeadingPairs>
  <TitlesOfParts>
    <vt:vector size="32" baseType="lpstr">
      <vt:lpstr>Arial</vt:lpstr>
      <vt:lpstr>Calibri</vt:lpstr>
      <vt:lpstr>Calibri Light</vt:lpstr>
      <vt:lpstr>MyriadPro</vt:lpstr>
      <vt:lpstr>Open Sans</vt:lpstr>
      <vt:lpstr>Times New Roman</vt:lpstr>
      <vt:lpstr>Wingdings</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Rehberlik_PC</cp:lastModifiedBy>
  <cp:revision>441</cp:revision>
  <cp:lastPrinted>2023-08-01T15:43:42Z</cp:lastPrinted>
  <dcterms:created xsi:type="dcterms:W3CDTF">2023-06-22T09:30:24Z</dcterms:created>
  <dcterms:modified xsi:type="dcterms:W3CDTF">2025-09-11T06:38:24Z</dcterms:modified>
</cp:coreProperties>
</file>