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17"/>
  </p:notesMasterIdLst>
  <p:sldIdLst>
    <p:sldId id="329" r:id="rId4"/>
    <p:sldId id="356" r:id="rId5"/>
    <p:sldId id="388" r:id="rId6"/>
    <p:sldId id="392" r:id="rId7"/>
    <p:sldId id="391" r:id="rId8"/>
    <p:sldId id="390" r:id="rId9"/>
    <p:sldId id="389" r:id="rId10"/>
    <p:sldId id="393" r:id="rId11"/>
    <p:sldId id="395" r:id="rId12"/>
    <p:sldId id="394" r:id="rId13"/>
    <p:sldId id="396" r:id="rId14"/>
    <p:sldId id="397" r:id="rId15"/>
    <p:sldId id="386" r:id="rId16"/>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E0"/>
    <a:srgbClr val="F2E7DD"/>
    <a:srgbClr val="E8DCD0"/>
    <a:srgbClr val="FFFBF8"/>
    <a:srgbClr val="DA291C"/>
    <a:srgbClr val="800000"/>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7446" autoAdjust="0"/>
  </p:normalViewPr>
  <p:slideViewPr>
    <p:cSldViewPr snapToGrid="0">
      <p:cViewPr varScale="1">
        <p:scale>
          <a:sx n="77" d="100"/>
          <a:sy n="77" d="100"/>
        </p:scale>
        <p:origin x="1272" y="86"/>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16.09.2025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16.09.2025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16.09.2025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16.09.2025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16.09.2025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16.09.2025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16.09.2025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16.09.2025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16.09.2025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16.09.2025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16.09.2025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16.09.2025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16.09.2025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16.09.2025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16.09.2025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16.09.2025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16.09.2025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16.09.2025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16.09.2025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16.09.2025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16.09.2025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16.09.2025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16.09.2025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16.09.2025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16.09.2025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16.09.2025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16.09.2025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9/16/2025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 xmlns:a16="http://schemas.microsoft.com/office/drawing/2014/main"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smtClean="0">
                <a:solidFill>
                  <a:schemeClr val="bg1"/>
                </a:solidFill>
              </a:rPr>
              <a:t>2025-2026</a:t>
            </a:r>
            <a:endParaRPr lang="tr-TR" sz="1400" b="1" dirty="0">
              <a:solidFill>
                <a:schemeClr val="bg1"/>
              </a:solidFill>
            </a:endParaRPr>
          </a:p>
        </p:txBody>
      </p:sp>
      <p:sp>
        <p:nvSpPr>
          <p:cNvPr id="92" name="Metin kutusu 91"/>
          <p:cNvSpPr txBox="1"/>
          <p:nvPr/>
        </p:nvSpPr>
        <p:spPr>
          <a:xfrm>
            <a:off x="1442014" y="4983790"/>
            <a:ext cx="7809365" cy="1569660"/>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smtClean="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14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09862" y="1274164"/>
            <a:ext cx="10358204" cy="2308324"/>
          </a:xfrm>
          <a:prstGeom prst="rect">
            <a:avLst/>
          </a:prstGeom>
          <a:noFill/>
        </p:spPr>
        <p:txBody>
          <a:bodyPr wrap="square" rtlCol="0">
            <a:spAutoFit/>
          </a:bodyPr>
          <a:lstStyle/>
          <a:p>
            <a:pPr algn="ctr"/>
            <a:r>
              <a:rPr lang="tr-TR" sz="2400" b="1" dirty="0" smtClean="0"/>
              <a:t>DOĞRU YAKLAŞIMLAR</a:t>
            </a:r>
          </a:p>
          <a:p>
            <a:pPr algn="ctr"/>
            <a:endParaRPr lang="tr-TR" sz="2400" b="1" dirty="0" smtClean="0"/>
          </a:p>
          <a:p>
            <a:r>
              <a:rPr lang="tr-TR" sz="2400" dirty="0" smtClean="0"/>
              <a:t>• </a:t>
            </a:r>
            <a:r>
              <a:rPr lang="tr-TR" sz="2400" dirty="0"/>
              <a:t>Çabayı takdir </a:t>
            </a:r>
            <a:r>
              <a:rPr lang="tr-TR" sz="2400" dirty="0" smtClean="0"/>
              <a:t>etmek</a:t>
            </a:r>
            <a:endParaRPr lang="tr-TR" sz="2400" dirty="0"/>
          </a:p>
          <a:p>
            <a:r>
              <a:rPr lang="tr-TR" sz="2400" dirty="0"/>
              <a:t>• Düzenli ortam sağlamak</a:t>
            </a:r>
          </a:p>
          <a:p>
            <a:r>
              <a:rPr lang="tr-TR" sz="2400" dirty="0"/>
              <a:t>• Gerçekçi beklenti geliştirmek</a:t>
            </a:r>
          </a:p>
          <a:p>
            <a:r>
              <a:rPr lang="tr-TR" sz="2400" dirty="0"/>
              <a:t>• İş birliği yapmak</a:t>
            </a:r>
          </a:p>
        </p:txBody>
      </p:sp>
    </p:spTree>
    <p:extLst>
      <p:ext uri="{BB962C8B-B14F-4D97-AF65-F5344CB8AC3E}">
        <p14:creationId xmlns:p14="http://schemas.microsoft.com/office/powerpoint/2010/main" val="11791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853" y="1094282"/>
            <a:ext cx="10193311" cy="8156079"/>
          </a:xfrm>
          <a:prstGeom prst="rect">
            <a:avLst/>
          </a:prstGeom>
          <a:noFill/>
        </p:spPr>
        <p:txBody>
          <a:bodyPr wrap="square" rtlCol="0">
            <a:spAutoFit/>
          </a:bodyPr>
          <a:lstStyle/>
          <a:p>
            <a:pPr algn="ctr"/>
            <a:r>
              <a:rPr lang="tr-TR" sz="2400" b="1" dirty="0" smtClean="0"/>
              <a:t>ÖĞRENCİYE REHBERLİK ETME</a:t>
            </a:r>
          </a:p>
          <a:p>
            <a:pPr algn="ctr"/>
            <a:endParaRPr lang="tr-TR" sz="2400" b="1" dirty="0" smtClean="0"/>
          </a:p>
          <a:p>
            <a:r>
              <a:rPr lang="tr-TR" sz="2400" dirty="0"/>
              <a:t>• Çalışma alışkanlıkları</a:t>
            </a:r>
          </a:p>
          <a:p>
            <a:r>
              <a:rPr lang="tr-TR" sz="2400" dirty="0"/>
              <a:t>• Teknoloji kullanımı</a:t>
            </a:r>
          </a:p>
          <a:p>
            <a:r>
              <a:rPr lang="tr-TR" sz="2400" dirty="0"/>
              <a:t>• Öğretmen ile iletişim</a:t>
            </a:r>
          </a:p>
          <a:p>
            <a:r>
              <a:rPr lang="tr-TR" sz="2400" dirty="0"/>
              <a:t>• Sabır ve anlayış göstermek</a:t>
            </a:r>
          </a:p>
          <a:p>
            <a:pPr algn="ctr"/>
            <a:endParaRPr lang="tr-TR" sz="2400" b="1" dirty="0" smtClean="0"/>
          </a:p>
          <a:p>
            <a:pPr algn="ctr"/>
            <a:endParaRPr lang="tr-TR" sz="2400" b="1" dirty="0"/>
          </a:p>
          <a:p>
            <a:pPr algn="ctr"/>
            <a:endParaRPr lang="tr-TR" sz="2400" b="1" dirty="0" smtClean="0"/>
          </a:p>
          <a:p>
            <a:pPr algn="ctr"/>
            <a:endParaRPr lang="tr-TR" sz="2400" b="1" dirty="0"/>
          </a:p>
          <a:p>
            <a:pPr algn="ctr"/>
            <a:endParaRPr lang="tr-TR" sz="2400" b="1" dirty="0" smtClean="0"/>
          </a:p>
          <a:p>
            <a:pPr algn="ctr"/>
            <a:endParaRPr lang="tr-TR" sz="2400" b="1" dirty="0"/>
          </a:p>
          <a:p>
            <a:pPr algn="ctr"/>
            <a:endParaRPr lang="tr-TR" sz="2400" b="1" dirty="0" smtClean="0"/>
          </a:p>
          <a:p>
            <a:pPr algn="ctr"/>
            <a:endParaRPr lang="tr-TR" sz="2400" b="1" dirty="0"/>
          </a:p>
          <a:p>
            <a:pPr algn="ctr"/>
            <a:endParaRPr lang="tr-TR" sz="2400" b="1" dirty="0" smtClean="0"/>
          </a:p>
          <a:p>
            <a:pPr algn="ctr"/>
            <a:endParaRPr lang="tr-TR" sz="2400" b="1" dirty="0"/>
          </a:p>
          <a:p>
            <a:pPr algn="ctr"/>
            <a:endParaRPr lang="tr-TR" sz="2400" b="1" dirty="0" smtClean="0"/>
          </a:p>
          <a:p>
            <a:pPr algn="ctr"/>
            <a:endParaRPr lang="tr-TR" sz="2400" b="1" dirty="0"/>
          </a:p>
          <a:p>
            <a:pPr algn="ctr"/>
            <a:endParaRPr lang="tr-TR" sz="2400" b="1" dirty="0" smtClean="0"/>
          </a:p>
          <a:p>
            <a:pPr algn="ctr"/>
            <a:endParaRPr lang="tr-TR" sz="2400" b="1" dirty="0"/>
          </a:p>
          <a:p>
            <a:pPr algn="ctr"/>
            <a:endParaRPr lang="tr-TR" sz="2400" b="1" dirty="0" smtClean="0"/>
          </a:p>
          <a:p>
            <a:pPr algn="ctr"/>
            <a:endParaRPr lang="tr-TR" sz="2000" b="1" dirty="0"/>
          </a:p>
        </p:txBody>
      </p:sp>
      <p:pic>
        <p:nvPicPr>
          <p:cNvPr id="4" name="Resim 3"/>
          <p:cNvPicPr>
            <a:picLocks noChangeAspect="1"/>
          </p:cNvPicPr>
          <p:nvPr/>
        </p:nvPicPr>
        <p:blipFill>
          <a:blip r:embed="rId2"/>
          <a:stretch>
            <a:fillRect/>
          </a:stretch>
        </p:blipFill>
        <p:spPr>
          <a:xfrm>
            <a:off x="4534251" y="2203554"/>
            <a:ext cx="6348608" cy="4675188"/>
          </a:xfrm>
          <a:prstGeom prst="rect">
            <a:avLst/>
          </a:prstGeom>
        </p:spPr>
      </p:pic>
    </p:spTree>
    <p:extLst>
      <p:ext uri="{BB962C8B-B14F-4D97-AF65-F5344CB8AC3E}">
        <p14:creationId xmlns:p14="http://schemas.microsoft.com/office/powerpoint/2010/main" val="233711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4892" y="1199213"/>
            <a:ext cx="10388183" cy="5293757"/>
          </a:xfrm>
          <a:prstGeom prst="rect">
            <a:avLst/>
          </a:prstGeom>
          <a:noFill/>
        </p:spPr>
        <p:txBody>
          <a:bodyPr wrap="square" rtlCol="0">
            <a:spAutoFit/>
          </a:bodyPr>
          <a:lstStyle/>
          <a:p>
            <a:pPr algn="ctr"/>
            <a:r>
              <a:rPr lang="tr-TR" sz="2000" b="1" dirty="0" smtClean="0"/>
              <a:t>KAPANIŞ VE ÖNERİLER</a:t>
            </a:r>
          </a:p>
          <a:p>
            <a:pPr algn="ctr"/>
            <a:endParaRPr lang="tr-TR" sz="2000" b="1" dirty="0" smtClean="0"/>
          </a:p>
          <a:p>
            <a:endParaRPr lang="tr-TR" sz="2000" b="1" dirty="0">
              <a:solidFill>
                <a:srgbClr val="C00000"/>
              </a:solidFill>
            </a:endParaRPr>
          </a:p>
          <a:p>
            <a:r>
              <a:rPr lang="tr-TR" sz="2000" b="1" smtClean="0">
                <a:solidFill>
                  <a:srgbClr val="C00000"/>
                </a:solidFill>
              </a:rPr>
              <a:t>“</a:t>
            </a:r>
            <a:r>
              <a:rPr lang="tr-TR" sz="2000" b="1" dirty="0">
                <a:solidFill>
                  <a:srgbClr val="C00000"/>
                </a:solidFill>
              </a:rPr>
              <a:t>Başarı bir yolculuktur, aile bu yolculukta rehberdir</a:t>
            </a:r>
            <a:r>
              <a:rPr lang="tr-TR" sz="2000" b="1" dirty="0" smtClean="0">
                <a:solidFill>
                  <a:srgbClr val="C00000"/>
                </a:solidFill>
              </a:rPr>
              <a:t>.”</a:t>
            </a:r>
          </a:p>
          <a:p>
            <a:endParaRPr lang="tr-TR" sz="2000" b="1" dirty="0">
              <a:solidFill>
                <a:srgbClr val="C00000"/>
              </a:solidFill>
            </a:endParaRPr>
          </a:p>
          <a:p>
            <a:endParaRPr lang="tr-TR" sz="2000" b="1" dirty="0" smtClean="0">
              <a:solidFill>
                <a:srgbClr val="C00000"/>
              </a:solidFill>
            </a:endParaRPr>
          </a:p>
          <a:p>
            <a:endParaRPr lang="tr-TR" sz="2000" b="1" dirty="0">
              <a:solidFill>
                <a:srgbClr val="C00000"/>
              </a:solidFill>
            </a:endParaRPr>
          </a:p>
          <a:p>
            <a:endParaRPr lang="tr-TR" sz="2000" b="1" dirty="0" smtClean="0">
              <a:solidFill>
                <a:srgbClr val="C00000"/>
              </a:solidFill>
            </a:endParaRPr>
          </a:p>
          <a:p>
            <a:endParaRPr lang="tr-TR" sz="2000" b="1" dirty="0">
              <a:solidFill>
                <a:srgbClr val="C00000"/>
              </a:solidFill>
            </a:endParaRPr>
          </a:p>
          <a:p>
            <a:endParaRPr lang="tr-TR" sz="2000" b="1" dirty="0" smtClean="0">
              <a:solidFill>
                <a:srgbClr val="C00000"/>
              </a:solidFill>
            </a:endParaRPr>
          </a:p>
          <a:p>
            <a:endParaRPr lang="tr-TR" sz="2000" b="1" dirty="0">
              <a:solidFill>
                <a:srgbClr val="C00000"/>
              </a:solidFill>
            </a:endParaRPr>
          </a:p>
          <a:p>
            <a:endParaRPr lang="tr-TR" sz="2000" b="1" dirty="0" smtClean="0">
              <a:solidFill>
                <a:srgbClr val="C00000"/>
              </a:solidFill>
            </a:endParaRPr>
          </a:p>
          <a:p>
            <a:endParaRPr lang="tr-TR" sz="2000" b="1" dirty="0">
              <a:solidFill>
                <a:srgbClr val="C00000"/>
              </a:solidFill>
            </a:endParaRPr>
          </a:p>
          <a:p>
            <a:endParaRPr lang="tr-TR" sz="2000" b="1" dirty="0" smtClean="0">
              <a:solidFill>
                <a:srgbClr val="C00000"/>
              </a:solidFill>
            </a:endParaRPr>
          </a:p>
          <a:p>
            <a:endParaRPr lang="tr-TR" sz="2000" b="1" dirty="0">
              <a:solidFill>
                <a:srgbClr val="C00000"/>
              </a:solidFill>
            </a:endParaRPr>
          </a:p>
          <a:p>
            <a:r>
              <a:rPr lang="tr-TR" sz="2000" b="1" dirty="0" smtClean="0"/>
              <a:t>Soru ve öneriler.</a:t>
            </a:r>
            <a:endParaRPr lang="tr-TR" sz="2000" b="1" dirty="0"/>
          </a:p>
          <a:p>
            <a:endParaRPr lang="tr-TR" dirty="0"/>
          </a:p>
        </p:txBody>
      </p:sp>
    </p:spTree>
    <p:extLst>
      <p:ext uri="{BB962C8B-B14F-4D97-AF65-F5344CB8AC3E}">
        <p14:creationId xmlns:p14="http://schemas.microsoft.com/office/powerpoint/2010/main" val="78378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smtClean="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smtClean="0">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 xmlns:a16="http://schemas.microsoft.com/office/drawing/2014/main" id="{C8527434-2908-8475-B286-A2FF13021F47}"/>
              </a:ext>
            </a:extLst>
          </p:cNvPr>
          <p:cNvSpPr txBox="1"/>
          <p:nvPr/>
        </p:nvSpPr>
        <p:spPr>
          <a:xfrm>
            <a:off x="2627528" y="411699"/>
            <a:ext cx="6053517" cy="523220"/>
          </a:xfrm>
          <a:prstGeom prst="rect">
            <a:avLst/>
          </a:prstGeom>
          <a:noFill/>
        </p:spPr>
        <p:txBody>
          <a:bodyPr wrap="none" rtlCol="0">
            <a:spAutoFit/>
          </a:bodyPr>
          <a:lstStyle/>
          <a:p>
            <a:r>
              <a:rPr lang="tr-TR" sz="2800" b="1" dirty="0" smtClean="0"/>
              <a:t>AKADEMİK BAŞARIDA AİLENİN DESTEĞİ</a:t>
            </a:r>
            <a:endParaRPr lang="tr-TR" sz="28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bright="19000" contrast="24000"/>
                    </a14:imgEffect>
                  </a14:imgLayer>
                </a14:imgProps>
              </a:ext>
              <a:ext uri="{28A0092B-C50C-407E-A947-70E740481C1C}">
                <a14:useLocalDpi xmlns:a14="http://schemas.microsoft.com/office/drawing/2010/main" val="0"/>
              </a:ext>
            </a:extLst>
          </a:blip>
          <a:stretch>
            <a:fillRect/>
          </a:stretch>
        </p:blipFill>
        <p:spPr>
          <a:xfrm>
            <a:off x="0" y="1558978"/>
            <a:ext cx="10691813" cy="6167943"/>
          </a:xfrm>
          <a:prstGeom prst="rect">
            <a:avLst/>
          </a:prstGeom>
          <a:effectLst>
            <a:glow rad="25400">
              <a:schemeClr val="accent1">
                <a:alpha val="40000"/>
              </a:schemeClr>
            </a:glow>
          </a:effectLst>
        </p:spPr>
      </p:pic>
    </p:spTree>
    <p:extLst>
      <p:ext uri="{BB962C8B-B14F-4D97-AF65-F5344CB8AC3E}">
        <p14:creationId xmlns:p14="http://schemas.microsoft.com/office/powerpoint/2010/main" val="19772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9803" y="1289154"/>
            <a:ext cx="10178321" cy="4893647"/>
          </a:xfrm>
          <a:prstGeom prst="rect">
            <a:avLst/>
          </a:prstGeom>
        </p:spPr>
        <p:txBody>
          <a:bodyPr wrap="square">
            <a:spAutoFit/>
          </a:bodyPr>
          <a:lstStyle/>
          <a:p>
            <a:pPr marL="342900" indent="-342900">
              <a:buFont typeface="Arial" panose="020B0604020202020204" pitchFamily="34" charset="0"/>
              <a:buChar char="•"/>
            </a:pPr>
            <a:r>
              <a:rPr lang="tr-TR" sz="2400" b="1" dirty="0"/>
              <a:t>Aile</a:t>
            </a:r>
            <a:r>
              <a:rPr lang="tr-TR" sz="2400" dirty="0"/>
              <a:t>, öğretmen, öğrenme ortamı ve kaynakları, arkadaşlar, çocuğun potansiyeli ve performansı, motivasyon pastanın önemli dilimleridir.</a:t>
            </a:r>
          </a:p>
          <a:p>
            <a:r>
              <a:rPr lang="tr-TR" sz="2400" dirty="0" err="1"/>
              <a:t>Burda</a:t>
            </a:r>
            <a:r>
              <a:rPr lang="tr-TR" sz="2400" dirty="0"/>
              <a:t> en büyük pay aileye düşmekte, </a:t>
            </a:r>
            <a:r>
              <a:rPr lang="tr-TR" sz="2400" b="1" dirty="0"/>
              <a:t>Aile</a:t>
            </a:r>
            <a:r>
              <a:rPr lang="tr-TR" sz="2400" dirty="0"/>
              <a:t>nin çocuk üzerindeki etkisi çocuk henüz dünyaya gözlerini açmadan başlar</a:t>
            </a:r>
            <a:r>
              <a:rPr lang="tr-TR" sz="2400" dirty="0" smtClean="0"/>
              <a:t>.</a:t>
            </a:r>
          </a:p>
          <a:p>
            <a:endParaRPr lang="tr-TR" sz="2400" dirty="0"/>
          </a:p>
          <a:p>
            <a:pPr marL="342900" indent="-342900">
              <a:buFont typeface="Arial" panose="020B0604020202020204" pitchFamily="34" charset="0"/>
              <a:buChar char="•"/>
            </a:pPr>
            <a:r>
              <a:rPr lang="tr-TR" sz="2400" dirty="0"/>
              <a:t>Evde huzurlu ve mutlu olan çocuk daha az duygusal yük taşımakta ve enerjisini daha fazla derslerine ayırabilmektedir. Koşulsuz sevgiyle büyüyen, hoşgörü ve demokrasi içerisinde yetiştirilen çocuğun benlik değeri ve özgüveni yüksektir</a:t>
            </a:r>
            <a:r>
              <a:rPr lang="tr-TR" sz="2400" dirty="0" smtClean="0"/>
              <a:t>.</a:t>
            </a:r>
          </a:p>
          <a:p>
            <a:endParaRPr lang="tr-TR" sz="2400" dirty="0"/>
          </a:p>
          <a:p>
            <a:pPr marL="342900" indent="-342900">
              <a:buFont typeface="Arial" panose="020B0604020202020204" pitchFamily="34" charset="0"/>
              <a:buChar char="•"/>
            </a:pPr>
            <a:r>
              <a:rPr lang="tr-TR" sz="2400" dirty="0"/>
              <a:t>Aileler kimi zaman bunu çocuğu hırslandırmak, harekete geçirmek için uygulayabilmektedir. Ancak her çocuk ve hatta hiçbir çocuk bu şekilde motive olmamaktadır. Aileler bir kıyas yapacaksa kıyas çocuğun geçmiş başarı ya da başarısızlıkları üzerinden yapılmalıdır.</a:t>
            </a:r>
          </a:p>
        </p:txBody>
      </p:sp>
    </p:spTree>
    <p:extLst>
      <p:ext uri="{BB962C8B-B14F-4D97-AF65-F5344CB8AC3E}">
        <p14:creationId xmlns:p14="http://schemas.microsoft.com/office/powerpoint/2010/main" val="365068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4734" y="1274164"/>
            <a:ext cx="10058400" cy="4308872"/>
          </a:xfrm>
          <a:prstGeom prst="rect">
            <a:avLst/>
          </a:prstGeom>
          <a:noFill/>
        </p:spPr>
        <p:txBody>
          <a:bodyPr wrap="square" rtlCol="0">
            <a:spAutoFit/>
          </a:bodyPr>
          <a:lstStyle/>
          <a:p>
            <a:pPr algn="ctr"/>
            <a:r>
              <a:rPr lang="tr-TR" sz="3200" b="1" dirty="0" smtClean="0"/>
              <a:t>BAŞARI NEDİR?</a:t>
            </a:r>
          </a:p>
          <a:p>
            <a:pPr algn="ctr"/>
            <a:endParaRPr lang="tr-TR" sz="3200" b="1" dirty="0" smtClean="0"/>
          </a:p>
          <a:p>
            <a:endParaRPr lang="tr-TR" sz="2400" b="1" dirty="0" smtClean="0"/>
          </a:p>
          <a:p>
            <a:r>
              <a:rPr lang="tr-TR" sz="2400" b="1" dirty="0" smtClean="0"/>
              <a:t>BAŞARI SADECE NOT DEĞİLDİR!</a:t>
            </a:r>
          </a:p>
          <a:p>
            <a:endParaRPr lang="tr-TR" sz="2400" b="1" dirty="0" smtClean="0"/>
          </a:p>
          <a:p>
            <a:pPr marL="342900" lvl="0" indent="-342900">
              <a:buFont typeface="Arial" panose="020B0604020202020204" pitchFamily="34" charset="0"/>
              <a:buChar char="•"/>
            </a:pPr>
            <a:r>
              <a:rPr lang="tr-TR" sz="2400" dirty="0" smtClean="0">
                <a:latin typeface="Arial" panose="020B0604020202020204" pitchFamily="34" charset="0"/>
              </a:rPr>
              <a:t>Beceriler </a:t>
            </a:r>
            <a:r>
              <a:rPr lang="tr-TR" sz="2400" dirty="0">
                <a:latin typeface="Arial" panose="020B0604020202020204" pitchFamily="34" charset="0"/>
              </a:rPr>
              <a:t>(problem çözme, zaman yönetimi, iletişim)</a:t>
            </a:r>
            <a:endParaRPr lang="tr-TR" sz="2400" dirty="0"/>
          </a:p>
          <a:p>
            <a:pPr lvl="0" eaLnBrk="0" fontAlgn="base" hangingPunct="0">
              <a:spcBef>
                <a:spcPct val="0"/>
              </a:spcBef>
              <a:spcAft>
                <a:spcPct val="0"/>
              </a:spcAft>
              <a:buFontTx/>
              <a:buChar char="•"/>
            </a:pPr>
            <a:r>
              <a:rPr lang="tr-TR" sz="2400" dirty="0">
                <a:latin typeface="Arial" panose="020B0604020202020204" pitchFamily="34" charset="0"/>
              </a:rPr>
              <a:t> </a:t>
            </a:r>
            <a:r>
              <a:rPr lang="tr-TR" sz="2400" dirty="0" smtClean="0">
                <a:latin typeface="Arial" panose="020B0604020202020204" pitchFamily="34" charset="0"/>
              </a:rPr>
              <a:t>   Akademik </a:t>
            </a:r>
            <a:r>
              <a:rPr lang="tr-TR" sz="2400" dirty="0">
                <a:latin typeface="Arial" panose="020B0604020202020204" pitchFamily="34" charset="0"/>
              </a:rPr>
              <a:t>bilgi (derslerde öğrenilen konular)</a:t>
            </a:r>
          </a:p>
          <a:p>
            <a:pPr lvl="0" eaLnBrk="0" fontAlgn="base" hangingPunct="0">
              <a:spcBef>
                <a:spcPct val="0"/>
              </a:spcBef>
              <a:spcAft>
                <a:spcPct val="0"/>
              </a:spcAft>
              <a:buFontTx/>
              <a:buChar char="•"/>
            </a:pPr>
            <a:r>
              <a:rPr lang="tr-TR" sz="2400" dirty="0" smtClean="0">
                <a:latin typeface="Arial" panose="020B0604020202020204" pitchFamily="34" charset="0"/>
              </a:rPr>
              <a:t>    </a:t>
            </a:r>
            <a:r>
              <a:rPr lang="tr-TR" sz="2400" dirty="0">
                <a:latin typeface="Arial" panose="020B0604020202020204" pitchFamily="34" charset="0"/>
              </a:rPr>
              <a:t>Motivasyon ve özgüven</a:t>
            </a:r>
          </a:p>
          <a:p>
            <a:pPr lvl="0" eaLnBrk="0" fontAlgn="base" hangingPunct="0">
              <a:spcBef>
                <a:spcPct val="0"/>
              </a:spcBef>
              <a:spcAft>
                <a:spcPct val="0"/>
              </a:spcAft>
              <a:buFontTx/>
              <a:buChar char="•"/>
            </a:pPr>
            <a:r>
              <a:rPr lang="tr-TR" sz="2400" dirty="0">
                <a:latin typeface="Arial" panose="020B0604020202020204" pitchFamily="34" charset="0"/>
              </a:rPr>
              <a:t> </a:t>
            </a:r>
            <a:r>
              <a:rPr lang="tr-TR" sz="2400" dirty="0" smtClean="0">
                <a:latin typeface="Arial" panose="020B0604020202020204" pitchFamily="34" charset="0"/>
              </a:rPr>
              <a:t>   Sosyal-duygusal </a:t>
            </a:r>
            <a:r>
              <a:rPr lang="tr-TR" sz="2400" dirty="0">
                <a:latin typeface="Arial" panose="020B0604020202020204" pitchFamily="34" charset="0"/>
              </a:rPr>
              <a:t>gelişim (arkadaşlık, empati, iş birliği)</a:t>
            </a:r>
          </a:p>
          <a:p>
            <a:pPr lvl="0" eaLnBrk="0" fontAlgn="base" hangingPunct="0">
              <a:spcBef>
                <a:spcPct val="0"/>
              </a:spcBef>
              <a:spcAft>
                <a:spcPct val="0"/>
              </a:spcAft>
              <a:buFontTx/>
              <a:buChar char="•"/>
            </a:pPr>
            <a:r>
              <a:rPr lang="tr-TR" sz="2400" dirty="0">
                <a:latin typeface="Arial" panose="020B0604020202020204" pitchFamily="34" charset="0"/>
              </a:rPr>
              <a:t> </a:t>
            </a:r>
            <a:r>
              <a:rPr lang="tr-TR" sz="2400" dirty="0" smtClean="0">
                <a:latin typeface="Arial" panose="020B0604020202020204" pitchFamily="34" charset="0"/>
              </a:rPr>
              <a:t>   Aile </a:t>
            </a:r>
            <a:r>
              <a:rPr lang="tr-TR" sz="2400" dirty="0">
                <a:latin typeface="Arial" panose="020B0604020202020204" pitchFamily="34" charset="0"/>
              </a:rPr>
              <a:t>desteği (sevgi, sabır, rehberlik)</a:t>
            </a:r>
          </a:p>
          <a:p>
            <a:endParaRPr lang="tr-TR" dirty="0"/>
          </a:p>
        </p:txBody>
      </p:sp>
    </p:spTree>
    <p:extLst>
      <p:ext uri="{BB962C8B-B14F-4D97-AF65-F5344CB8AC3E}">
        <p14:creationId xmlns:p14="http://schemas.microsoft.com/office/powerpoint/2010/main" val="290411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9921" y="164891"/>
            <a:ext cx="11062741" cy="6740307"/>
          </a:xfrm>
          <a:prstGeom prst="rect">
            <a:avLst/>
          </a:prstGeom>
          <a:noFill/>
        </p:spPr>
        <p:txBody>
          <a:bodyPr wrap="square" rtlCol="0">
            <a:spAutoFit/>
          </a:bodyPr>
          <a:lstStyle/>
          <a:p>
            <a:pPr algn="ctr"/>
            <a:r>
              <a:rPr lang="tr-TR" sz="2400" b="1" dirty="0" smtClean="0"/>
              <a:t>ÖĞRENCİLERDE BECERİLERİN ÖNEMİ</a:t>
            </a:r>
          </a:p>
          <a:p>
            <a:endParaRPr lang="tr-TR" sz="2400" b="1" dirty="0"/>
          </a:p>
          <a:p>
            <a:r>
              <a:rPr lang="tr-TR" sz="2400" b="1" dirty="0"/>
              <a:t>1. Akademik Başarıyı Destekler</a:t>
            </a:r>
          </a:p>
          <a:p>
            <a:r>
              <a:rPr lang="tr-TR" sz="2400" dirty="0"/>
              <a:t>Zaman yönetimi becerisi → düzenli ders çalışma</a:t>
            </a:r>
          </a:p>
          <a:p>
            <a:r>
              <a:rPr lang="tr-TR" sz="2400" dirty="0"/>
              <a:t>Problem çözme becerisi → daha yaratıcı öğrenme</a:t>
            </a:r>
          </a:p>
          <a:p>
            <a:r>
              <a:rPr lang="tr-TR" sz="2400" dirty="0"/>
              <a:t>Notlar sadece bilgi değil, beceriye </a:t>
            </a:r>
            <a:r>
              <a:rPr lang="tr-TR" sz="2400" dirty="0" smtClean="0"/>
              <a:t>dönüşür </a:t>
            </a:r>
          </a:p>
          <a:p>
            <a:r>
              <a:rPr lang="tr-TR" sz="2400" b="1" dirty="0" smtClean="0"/>
              <a:t>2</a:t>
            </a:r>
            <a:r>
              <a:rPr lang="tr-TR" sz="2400" b="1" dirty="0"/>
              <a:t>. Özgüven ve Motivasyonu Artırır</a:t>
            </a:r>
          </a:p>
          <a:p>
            <a:r>
              <a:rPr lang="tr-TR" sz="2400" dirty="0"/>
              <a:t>Becerilerini kullanan öğrenci kendine güvenir</a:t>
            </a:r>
          </a:p>
          <a:p>
            <a:r>
              <a:rPr lang="tr-TR" sz="2400" dirty="0"/>
              <a:t>Çaba + beceri → başarı duygusu → yeni </a:t>
            </a:r>
            <a:r>
              <a:rPr lang="tr-TR" sz="2400" dirty="0" smtClean="0"/>
              <a:t>motivasyon</a:t>
            </a:r>
          </a:p>
          <a:p>
            <a:r>
              <a:rPr lang="tr-TR" sz="2400" b="1" dirty="0" smtClean="0"/>
              <a:t>3</a:t>
            </a:r>
            <a:r>
              <a:rPr lang="tr-TR" sz="2400" b="1" dirty="0"/>
              <a:t>. Hayata Hazırlık Sağlar</a:t>
            </a:r>
          </a:p>
          <a:p>
            <a:r>
              <a:rPr lang="tr-TR" sz="2400" dirty="0"/>
              <a:t>İletişim, takım çalışması, liderlik → iş hayatı için kritik</a:t>
            </a:r>
          </a:p>
          <a:p>
            <a:r>
              <a:rPr lang="tr-TR" sz="2400" dirty="0"/>
              <a:t>Teknoloji ve dijital okuryazarlık → 21. yüzyılın olmazsa </a:t>
            </a:r>
            <a:r>
              <a:rPr lang="tr-TR" sz="2400" dirty="0" smtClean="0"/>
              <a:t>olmazı</a:t>
            </a:r>
          </a:p>
          <a:p>
            <a:r>
              <a:rPr lang="tr-TR" sz="2400" b="1" dirty="0" smtClean="0"/>
              <a:t>4</a:t>
            </a:r>
            <a:r>
              <a:rPr lang="tr-TR" sz="2400" b="1" dirty="0"/>
              <a:t>. Zorluklarla Başa Çıkmayı Öğretir</a:t>
            </a:r>
          </a:p>
          <a:p>
            <a:r>
              <a:rPr lang="tr-TR" sz="2400" dirty="0"/>
              <a:t>Eleştirel düşünme → doğru kararlar verme</a:t>
            </a:r>
          </a:p>
          <a:p>
            <a:r>
              <a:rPr lang="tr-TR" sz="2400" dirty="0"/>
              <a:t>Stres ve sorunlarla mücadele etme → </a:t>
            </a:r>
            <a:r>
              <a:rPr lang="tr-TR" sz="2400" dirty="0" smtClean="0"/>
              <a:t>dayanıklılık</a:t>
            </a:r>
          </a:p>
          <a:p>
            <a:r>
              <a:rPr lang="tr-TR" sz="2400" b="1" dirty="0" smtClean="0"/>
              <a:t>5</a:t>
            </a:r>
            <a:r>
              <a:rPr lang="tr-TR" sz="2400" b="1" dirty="0"/>
              <a:t>. Toplumsal Uyum ve Sosyal Gelişim</a:t>
            </a:r>
          </a:p>
          <a:p>
            <a:r>
              <a:rPr lang="tr-TR" sz="2400" dirty="0"/>
              <a:t>Empati, iş birliği, sorumluluk alma</a:t>
            </a:r>
          </a:p>
          <a:p>
            <a:r>
              <a:rPr lang="tr-TR" sz="2400" dirty="0"/>
              <a:t>Sağlıklı arkadaşlık ve ilişkiler kurma</a:t>
            </a:r>
          </a:p>
        </p:txBody>
      </p:sp>
    </p:spTree>
    <p:extLst>
      <p:ext uri="{BB962C8B-B14F-4D97-AF65-F5344CB8AC3E}">
        <p14:creationId xmlns:p14="http://schemas.microsoft.com/office/powerpoint/2010/main" val="354338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9764" y="850146"/>
            <a:ext cx="10852879" cy="6709529"/>
          </a:xfrm>
          <a:prstGeom prst="rect">
            <a:avLst/>
          </a:prstGeom>
          <a:noFill/>
        </p:spPr>
        <p:txBody>
          <a:bodyPr wrap="square" rtlCol="0">
            <a:spAutoFit/>
          </a:bodyPr>
          <a:lstStyle/>
          <a:p>
            <a:r>
              <a:rPr lang="tr-TR" sz="2800" b="1" dirty="0" smtClean="0"/>
              <a:t>            ÖĞRENCİNİN BAŞARISINDA AKADEMİK BİLGİNİN ÖNEMİ</a:t>
            </a:r>
          </a:p>
          <a:p>
            <a:r>
              <a:rPr lang="tr-TR" sz="2400" b="1" dirty="0" smtClean="0"/>
              <a:t>1</a:t>
            </a:r>
            <a:r>
              <a:rPr lang="tr-TR" sz="2400" b="1" dirty="0"/>
              <a:t>. Temel Taşıdır</a:t>
            </a:r>
          </a:p>
          <a:p>
            <a:r>
              <a:rPr lang="tr-TR" sz="2400" dirty="0"/>
              <a:t>Okuma, yazma, matematik gibi temel bilgiler → tüm öğrenmenin zemini</a:t>
            </a:r>
          </a:p>
          <a:p>
            <a:r>
              <a:rPr lang="tr-TR" sz="2400" dirty="0"/>
              <a:t>Bilgi olmadan beceri gelişimi eksik kalır</a:t>
            </a:r>
          </a:p>
          <a:p>
            <a:r>
              <a:rPr lang="tr-TR" sz="2400" b="1" dirty="0"/>
              <a:t>2. Problem Çözme Yeteneğini Geliştirir</a:t>
            </a:r>
          </a:p>
          <a:p>
            <a:r>
              <a:rPr lang="tr-TR" sz="2400" dirty="0"/>
              <a:t>Akademik bilgi → analitik düşünmeyi besler</a:t>
            </a:r>
          </a:p>
          <a:p>
            <a:r>
              <a:rPr lang="tr-TR" sz="2400" dirty="0"/>
              <a:t>Matematik ve fen → mantıksal düşünmeyi</a:t>
            </a:r>
          </a:p>
          <a:p>
            <a:r>
              <a:rPr lang="tr-TR" sz="2400" dirty="0"/>
              <a:t>Sosyal bilimler → eleştirel ve sorgulayıcı bakışı kazandırır</a:t>
            </a:r>
          </a:p>
          <a:p>
            <a:r>
              <a:rPr lang="tr-TR" sz="2400" b="1" dirty="0"/>
              <a:t>3. Gelecek İçin Yol Gösterir</a:t>
            </a:r>
          </a:p>
          <a:p>
            <a:r>
              <a:rPr lang="tr-TR" sz="2400" dirty="0"/>
              <a:t>Meslek seçiminde yönlendirici olur</a:t>
            </a:r>
          </a:p>
          <a:p>
            <a:r>
              <a:rPr lang="tr-TR" sz="2400" dirty="0"/>
              <a:t>Öğrencinin ilgi alanlarını keşfetmesini sağlar</a:t>
            </a:r>
          </a:p>
          <a:p>
            <a:r>
              <a:rPr lang="tr-TR" sz="2400" b="1" dirty="0"/>
              <a:t>4. Özgüven Kaynağıdır</a:t>
            </a:r>
          </a:p>
          <a:p>
            <a:r>
              <a:rPr lang="tr-TR" sz="2400" dirty="0"/>
              <a:t>“Biliyorum, yapabiliyorum” duygusu öğrenciyi motive eder</a:t>
            </a:r>
          </a:p>
          <a:p>
            <a:r>
              <a:rPr lang="tr-TR" sz="2400" dirty="0"/>
              <a:t>Başarılar özgüveni artırır → yeni öğrenmelere açık hale getirir</a:t>
            </a:r>
          </a:p>
          <a:p>
            <a:r>
              <a:rPr lang="tr-TR" sz="2400" b="1" dirty="0"/>
              <a:t>5. Sosyal ve Kültürel Katkı</a:t>
            </a:r>
          </a:p>
          <a:p>
            <a:r>
              <a:rPr lang="tr-TR" sz="2400" dirty="0"/>
              <a:t>Akademik bilgi → iletişim, tartışma, kendini ifade etme becerisini güçlendirir</a:t>
            </a:r>
          </a:p>
          <a:p>
            <a:r>
              <a:rPr lang="tr-TR" sz="2400" dirty="0"/>
              <a:t>Öğrenciyi topluma aktif ve bilinçli birey olarak hazırlar</a:t>
            </a:r>
          </a:p>
          <a:p>
            <a:endParaRPr lang="tr-TR" dirty="0"/>
          </a:p>
        </p:txBody>
      </p:sp>
    </p:spTree>
    <p:extLst>
      <p:ext uri="{BB962C8B-B14F-4D97-AF65-F5344CB8AC3E}">
        <p14:creationId xmlns:p14="http://schemas.microsoft.com/office/powerpoint/2010/main" val="301106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 y="689547"/>
            <a:ext cx="6648258" cy="6678751"/>
          </a:xfrm>
          <a:prstGeom prst="rect">
            <a:avLst/>
          </a:prstGeom>
          <a:noFill/>
        </p:spPr>
        <p:txBody>
          <a:bodyPr wrap="square" rtlCol="0">
            <a:spAutoFit/>
          </a:bodyPr>
          <a:lstStyle/>
          <a:p>
            <a:pPr algn="ctr"/>
            <a:r>
              <a:rPr lang="tr-TR" sz="2000" b="1" dirty="0" smtClean="0">
                <a:latin typeface="Arial" panose="020B0604020202020204" pitchFamily="34" charset="0"/>
              </a:rPr>
              <a:t>MOTİVASYON VE ÖZGÜVEN</a:t>
            </a:r>
            <a:endParaRPr lang="tr-TR" sz="2400" b="1" dirty="0"/>
          </a:p>
          <a:p>
            <a:r>
              <a:rPr lang="tr-TR" sz="2400" b="1" dirty="0" smtClean="0"/>
              <a:t>1.Motivasyon </a:t>
            </a:r>
            <a:r>
              <a:rPr lang="tr-TR" sz="2400" b="1" dirty="0"/>
              <a:t>Neden Önemlidir</a:t>
            </a:r>
            <a:r>
              <a:rPr lang="tr-TR" sz="2400" b="1" dirty="0" smtClean="0"/>
              <a:t>?</a:t>
            </a:r>
            <a:endParaRPr lang="tr-TR" sz="2400" b="1" dirty="0"/>
          </a:p>
          <a:p>
            <a:r>
              <a:rPr lang="tr-TR" sz="2400" dirty="0"/>
              <a:t>Öğrenciyi çalışmaya başlatan güçtür 🔑</a:t>
            </a:r>
          </a:p>
          <a:p>
            <a:r>
              <a:rPr lang="tr-TR" sz="2400" dirty="0"/>
              <a:t>Zorluklar karşısında pes etmemeyi sağlar 💪</a:t>
            </a:r>
          </a:p>
          <a:p>
            <a:r>
              <a:rPr lang="tr-TR" sz="2400" dirty="0"/>
              <a:t>İç motivasyonu güçlü olan öğrenci, dış baskıya gerek </a:t>
            </a:r>
            <a:r>
              <a:rPr lang="tr-TR" sz="2400" dirty="0" smtClean="0"/>
              <a:t>duymaz</a:t>
            </a:r>
            <a:endParaRPr lang="tr-TR" sz="2400" dirty="0"/>
          </a:p>
          <a:p>
            <a:r>
              <a:rPr lang="tr-TR" sz="2400" b="1" dirty="0"/>
              <a:t>2. Özgüvenin Katkısı</a:t>
            </a:r>
          </a:p>
          <a:p>
            <a:r>
              <a:rPr lang="tr-TR" sz="2400" dirty="0"/>
              <a:t>“Yapabilirim” duygusu öğrencinin cesaretini artırır 🙌</a:t>
            </a:r>
          </a:p>
          <a:p>
            <a:r>
              <a:rPr lang="tr-TR" sz="2400" dirty="0"/>
              <a:t>Hatalardan ders çıkarma ve yeniden deneme isteği oluşturur</a:t>
            </a:r>
          </a:p>
          <a:p>
            <a:r>
              <a:rPr lang="tr-TR" sz="2400" dirty="0"/>
              <a:t>Akademik risk alma (soru sorma, fikir üretme) becerisini </a:t>
            </a:r>
            <a:r>
              <a:rPr lang="tr-TR" sz="2400" dirty="0" smtClean="0"/>
              <a:t>geliştirir</a:t>
            </a:r>
            <a:endParaRPr lang="tr-TR" sz="2400" dirty="0"/>
          </a:p>
          <a:p>
            <a:r>
              <a:rPr lang="tr-TR" sz="2400" b="1" dirty="0"/>
              <a:t>3. Motivasyon + Özgüven = Kalıcı Başarı</a:t>
            </a:r>
          </a:p>
          <a:p>
            <a:r>
              <a:rPr lang="tr-TR" sz="2400" dirty="0"/>
              <a:t>Bilgi + Beceri + Motivasyon + Özgüven → Başarı formülü</a:t>
            </a:r>
          </a:p>
          <a:p>
            <a:r>
              <a:rPr lang="tr-TR" sz="2400" dirty="0"/>
              <a:t>Başarı geldikçe özgüven artar, özgüven arttıkça başarı büyür (pozitif döngü)</a:t>
            </a:r>
          </a:p>
        </p:txBody>
      </p:sp>
      <p:sp>
        <p:nvSpPr>
          <p:cNvPr id="3" name="AutoShape 2" descr="Motivasyon Nedir, Öğrencilik ve İş Hayatı İçin Neden ..."/>
          <p:cNvSpPr>
            <a:spLocks noChangeAspect="1" noChangeArrowheads="1"/>
          </p:cNvSpPr>
          <p:nvPr/>
        </p:nvSpPr>
        <p:spPr bwMode="auto">
          <a:xfrm>
            <a:off x="6715835" y="2218545"/>
            <a:ext cx="2513786" cy="25137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6580682" y="1379096"/>
            <a:ext cx="4111131" cy="5921114"/>
          </a:xfrm>
          <a:prstGeom prst="rect">
            <a:avLst/>
          </a:prstGeom>
        </p:spPr>
      </p:pic>
    </p:spTree>
    <p:extLst>
      <p:ext uri="{BB962C8B-B14F-4D97-AF65-F5344CB8AC3E}">
        <p14:creationId xmlns:p14="http://schemas.microsoft.com/office/powerpoint/2010/main" val="113255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04537" y="1289155"/>
            <a:ext cx="10178322" cy="4154984"/>
          </a:xfrm>
          <a:prstGeom prst="rect">
            <a:avLst/>
          </a:prstGeom>
          <a:noFill/>
        </p:spPr>
        <p:txBody>
          <a:bodyPr wrap="square" rtlCol="0">
            <a:spAutoFit/>
          </a:bodyPr>
          <a:lstStyle/>
          <a:p>
            <a:pPr algn="ctr"/>
            <a:r>
              <a:rPr lang="tr-TR" sz="2400" b="1" dirty="0" smtClean="0"/>
              <a:t>AİLENİN ROLÜ</a:t>
            </a:r>
          </a:p>
          <a:p>
            <a:endParaRPr lang="tr-TR" sz="2400" b="1" dirty="0" smtClean="0"/>
          </a:p>
          <a:p>
            <a:endParaRPr lang="tr-TR" sz="2400" b="1" dirty="0"/>
          </a:p>
          <a:p>
            <a:endParaRPr lang="tr-TR" sz="2400" b="1" dirty="0" smtClean="0"/>
          </a:p>
          <a:p>
            <a:endParaRPr lang="tr-TR" sz="2400" b="1" dirty="0" smtClean="0"/>
          </a:p>
          <a:p>
            <a:r>
              <a:rPr lang="tr-TR" sz="2400" dirty="0"/>
              <a:t>• Psikolojik destek</a:t>
            </a:r>
          </a:p>
          <a:p>
            <a:r>
              <a:rPr lang="tr-TR" sz="2400" dirty="0"/>
              <a:t>• Motivasyon</a:t>
            </a:r>
          </a:p>
          <a:p>
            <a:r>
              <a:rPr lang="tr-TR" sz="2400" dirty="0"/>
              <a:t>• Model olma</a:t>
            </a:r>
          </a:p>
          <a:p>
            <a:r>
              <a:rPr lang="tr-TR" sz="2400" dirty="0"/>
              <a:t>• İletişim</a:t>
            </a:r>
          </a:p>
          <a:p>
            <a:endParaRPr lang="tr-TR" sz="2400" b="1" dirty="0" smtClean="0"/>
          </a:p>
          <a:p>
            <a:endParaRPr lang="tr-TR" sz="2400" b="1" dirty="0"/>
          </a:p>
        </p:txBody>
      </p:sp>
      <p:sp>
        <p:nvSpPr>
          <p:cNvPr id="3" name="AutoShape 2" descr="Akademik Başarı Nedir? Nasıl Başarılı Olunur? - Mercek Dergi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5506659" y="2173573"/>
            <a:ext cx="4836554" cy="4047345"/>
          </a:xfrm>
          <a:prstGeom prst="rect">
            <a:avLst/>
          </a:prstGeom>
        </p:spPr>
      </p:pic>
    </p:spTree>
    <p:extLst>
      <p:ext uri="{BB962C8B-B14F-4D97-AF65-F5344CB8AC3E}">
        <p14:creationId xmlns:p14="http://schemas.microsoft.com/office/powerpoint/2010/main" val="126689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9784" y="1169233"/>
            <a:ext cx="9998439" cy="2308324"/>
          </a:xfrm>
          <a:prstGeom prst="rect">
            <a:avLst/>
          </a:prstGeom>
          <a:noFill/>
        </p:spPr>
        <p:txBody>
          <a:bodyPr wrap="square" rtlCol="0">
            <a:spAutoFit/>
          </a:bodyPr>
          <a:lstStyle/>
          <a:p>
            <a:pPr algn="ctr"/>
            <a:r>
              <a:rPr lang="tr-TR" sz="2400" b="1" dirty="0" smtClean="0"/>
              <a:t>SIK YAPILAN HATALAR</a:t>
            </a:r>
          </a:p>
          <a:p>
            <a:endParaRPr lang="tr-TR" sz="2400" dirty="0" smtClean="0"/>
          </a:p>
          <a:p>
            <a:r>
              <a:rPr lang="tr-TR" sz="2400" dirty="0" smtClean="0"/>
              <a:t>• </a:t>
            </a:r>
            <a:r>
              <a:rPr lang="tr-TR" sz="2400" dirty="0"/>
              <a:t>Aşırı </a:t>
            </a:r>
            <a:r>
              <a:rPr lang="tr-TR" sz="2400" dirty="0" smtClean="0"/>
              <a:t>baskı</a:t>
            </a:r>
            <a:endParaRPr lang="tr-TR" sz="2400" dirty="0"/>
          </a:p>
          <a:p>
            <a:r>
              <a:rPr lang="tr-TR" sz="2400" dirty="0"/>
              <a:t>• Sadece notlara odaklanmak</a:t>
            </a:r>
          </a:p>
          <a:p>
            <a:r>
              <a:rPr lang="tr-TR" sz="2400" dirty="0"/>
              <a:t>• Çocuğu kıyaslamak</a:t>
            </a:r>
          </a:p>
          <a:p>
            <a:r>
              <a:rPr lang="tr-TR" sz="2400" dirty="0"/>
              <a:t>• İlgileri görmezden gelmek</a:t>
            </a:r>
          </a:p>
        </p:txBody>
      </p:sp>
    </p:spTree>
    <p:extLst>
      <p:ext uri="{BB962C8B-B14F-4D97-AF65-F5344CB8AC3E}">
        <p14:creationId xmlns:p14="http://schemas.microsoft.com/office/powerpoint/2010/main" val="3798835389"/>
      </p:ext>
    </p:extLst>
  </p:cSld>
  <p:clrMapOvr>
    <a:masterClrMapping/>
  </p:clrMapOvr>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4235</TotalTime>
  <Words>578</Words>
  <Application>Microsoft Office PowerPoint</Application>
  <PresentationFormat>Özel</PresentationFormat>
  <Paragraphs>128</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13</vt:i4>
      </vt:variant>
    </vt:vector>
  </HeadingPairs>
  <TitlesOfParts>
    <vt:vector size="20" baseType="lpstr">
      <vt:lpstr>Arial</vt:lpstr>
      <vt:lpstr>Calibri</vt:lpstr>
      <vt:lpstr>Calibri Light</vt:lpstr>
      <vt:lpstr>Times New Roman</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hp</cp:lastModifiedBy>
  <cp:revision>417</cp:revision>
  <cp:lastPrinted>2023-08-01T15:43:42Z</cp:lastPrinted>
  <dcterms:created xsi:type="dcterms:W3CDTF">2023-06-22T09:30:24Z</dcterms:created>
  <dcterms:modified xsi:type="dcterms:W3CDTF">2025-09-16T06:09:42Z</dcterms:modified>
</cp:coreProperties>
</file>