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4" r:id="rId2"/>
    <p:sldMasterId id="2147483699" r:id="rId3"/>
  </p:sldMasterIdLst>
  <p:notesMasterIdLst>
    <p:notesMasterId r:id="rId24"/>
  </p:notesMasterIdLst>
  <p:sldIdLst>
    <p:sldId id="329" r:id="rId4"/>
    <p:sldId id="356"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6" r:id="rId18"/>
    <p:sldId id="407" r:id="rId19"/>
    <p:sldId id="408" r:id="rId20"/>
    <p:sldId id="409" r:id="rId21"/>
    <p:sldId id="411" r:id="rId22"/>
    <p:sldId id="386" r:id="rId23"/>
  </p:sldIdLst>
  <p:sldSz cx="10691813" cy="7559675"/>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YAYLAK" initials="MY" lastIdx="2" clrIdx="0">
    <p:extLst>
      <p:ext uri="{19B8F6BF-5375-455C-9EA6-DF929625EA0E}">
        <p15:presenceInfo xmlns:p15="http://schemas.microsoft.com/office/powerpoint/2012/main" userId="S-1-5-21-606747145-725345543-1801674531-65650" providerId="AD"/>
      </p:ext>
    </p:extLst>
  </p:cmAuthor>
  <p:cmAuthor id="2" name="Ayhan OZTURK01" initials="AO" lastIdx="4" clrIdx="1">
    <p:extLst>
      <p:ext uri="{19B8F6BF-5375-455C-9EA6-DF929625EA0E}">
        <p15:presenceInfo xmlns:p15="http://schemas.microsoft.com/office/powerpoint/2012/main" userId="S-1-5-21-606747145-725345543-1801674531-55353" providerId="AD"/>
      </p:ext>
    </p:extLst>
  </p:cmAuthor>
  <p:cmAuthor id="4" name="Yazar" initials="A" lastIdx="66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E0"/>
    <a:srgbClr val="F2E7DD"/>
    <a:srgbClr val="E8DCD0"/>
    <a:srgbClr val="FFFBF8"/>
    <a:srgbClr val="DA291C"/>
    <a:srgbClr val="800000"/>
    <a:srgbClr val="D9C6BA"/>
    <a:srgbClr val="E1CDCC"/>
    <a:srgbClr val="DC8E77"/>
    <a:srgbClr val="A37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1203" autoAdjust="0"/>
  </p:normalViewPr>
  <p:slideViewPr>
    <p:cSldViewPr snapToGrid="0">
      <p:cViewPr>
        <p:scale>
          <a:sx n="70" d="100"/>
          <a:sy n="70" d="100"/>
        </p:scale>
        <p:origin x="1068" y="-330"/>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9" d="100"/>
          <a:sy n="109" d="100"/>
        </p:scale>
        <p:origin x="5232"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60" cy="498056"/>
          </a:xfrm>
          <a:prstGeom prst="rect">
            <a:avLst/>
          </a:prstGeom>
        </p:spPr>
        <p:txBody>
          <a:bodyPr vert="horz" lIns="91457" tIns="45730" rIns="91457" bIns="45730" rtlCol="0"/>
          <a:lstStyle>
            <a:lvl1pPr algn="l">
              <a:defRPr sz="1200"/>
            </a:lvl1pPr>
          </a:lstStyle>
          <a:p>
            <a:endParaRPr lang="tr-TR"/>
          </a:p>
        </p:txBody>
      </p:sp>
      <p:sp>
        <p:nvSpPr>
          <p:cNvPr id="3" name="Veri Yer Tutucusu 2"/>
          <p:cNvSpPr>
            <a:spLocks noGrp="1"/>
          </p:cNvSpPr>
          <p:nvPr>
            <p:ph type="dt" idx="1"/>
          </p:nvPr>
        </p:nvSpPr>
        <p:spPr>
          <a:xfrm>
            <a:off x="3850442" y="0"/>
            <a:ext cx="2945660" cy="498056"/>
          </a:xfrm>
          <a:prstGeom prst="rect">
            <a:avLst/>
          </a:prstGeom>
        </p:spPr>
        <p:txBody>
          <a:bodyPr vert="horz" lIns="91457" tIns="45730" rIns="91457" bIns="45730" rtlCol="0"/>
          <a:lstStyle>
            <a:lvl1pPr algn="r">
              <a:defRPr sz="1200"/>
            </a:lvl1pPr>
          </a:lstStyle>
          <a:p>
            <a:fld id="{690CC178-33A6-4230-9F3E-5AA43948B8A2}" type="datetimeFigureOut">
              <a:rPr lang="tr-TR" smtClean="0"/>
              <a:t>3.09.2025</a:t>
            </a:fld>
            <a:endParaRPr lang="tr-TR"/>
          </a:p>
        </p:txBody>
      </p:sp>
      <p:sp>
        <p:nvSpPr>
          <p:cNvPr id="4" name="Slayt Resmi Yer Tutucusu 3"/>
          <p:cNvSpPr>
            <a:spLocks noGrp="1" noRot="1" noChangeAspect="1"/>
          </p:cNvSpPr>
          <p:nvPr>
            <p:ph type="sldImg" idx="2"/>
          </p:nvPr>
        </p:nvSpPr>
        <p:spPr>
          <a:xfrm>
            <a:off x="1028700" y="1239838"/>
            <a:ext cx="4740275" cy="3351212"/>
          </a:xfrm>
          <a:prstGeom prst="rect">
            <a:avLst/>
          </a:prstGeom>
          <a:noFill/>
          <a:ln w="12700">
            <a:solidFill>
              <a:prstClr val="black"/>
            </a:solidFill>
          </a:ln>
        </p:spPr>
        <p:txBody>
          <a:bodyPr vert="horz" lIns="91457" tIns="45730" rIns="91457" bIns="45730" rtlCol="0" anchor="ctr"/>
          <a:lstStyle/>
          <a:p>
            <a:endParaRPr lang="tr-TR"/>
          </a:p>
        </p:txBody>
      </p:sp>
      <p:sp>
        <p:nvSpPr>
          <p:cNvPr id="5" name="Not Yer Tutucusu 4"/>
          <p:cNvSpPr>
            <a:spLocks noGrp="1"/>
          </p:cNvSpPr>
          <p:nvPr>
            <p:ph type="body" sz="quarter" idx="3"/>
          </p:nvPr>
        </p:nvSpPr>
        <p:spPr>
          <a:xfrm>
            <a:off x="679768" y="4777195"/>
            <a:ext cx="5438140" cy="3908613"/>
          </a:xfrm>
          <a:prstGeom prst="rect">
            <a:avLst/>
          </a:prstGeom>
        </p:spPr>
        <p:txBody>
          <a:bodyPr vert="horz" lIns="91457" tIns="45730" rIns="91457" bIns="4573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6"/>
            <a:ext cx="2945660" cy="498055"/>
          </a:xfrm>
          <a:prstGeom prst="rect">
            <a:avLst/>
          </a:prstGeom>
        </p:spPr>
        <p:txBody>
          <a:bodyPr vert="horz" lIns="91457" tIns="45730" rIns="91457" bIns="4573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2" y="9428586"/>
            <a:ext cx="2945660" cy="498055"/>
          </a:xfrm>
          <a:prstGeom prst="rect">
            <a:avLst/>
          </a:prstGeom>
        </p:spPr>
        <p:txBody>
          <a:bodyPr vert="horz" lIns="91457" tIns="45730" rIns="91457" bIns="45730" rtlCol="0" anchor="b"/>
          <a:lstStyle>
            <a:lvl1pPr algn="r">
              <a:defRPr sz="1200"/>
            </a:lvl1pPr>
          </a:lstStyle>
          <a:p>
            <a:fld id="{9B442DCC-CFEC-4D5E-85AF-B5136678DC19}" type="slidenum">
              <a:rPr lang="tr-TR" smtClean="0"/>
              <a:t>‹#›</a:t>
            </a:fld>
            <a:endParaRPr lang="tr-TR"/>
          </a:p>
        </p:txBody>
      </p:sp>
    </p:spTree>
    <p:extLst>
      <p:ext uri="{BB962C8B-B14F-4D97-AF65-F5344CB8AC3E}">
        <p14:creationId xmlns:p14="http://schemas.microsoft.com/office/powerpoint/2010/main" val="416890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B442DCC-CFEC-4D5E-85AF-B5136678DC19}" type="slidenum">
              <a:rPr lang="tr-TR" smtClean="0"/>
              <a:t>14</a:t>
            </a:fld>
            <a:endParaRPr lang="tr-TR"/>
          </a:p>
        </p:txBody>
      </p:sp>
    </p:spTree>
    <p:extLst>
      <p:ext uri="{BB962C8B-B14F-4D97-AF65-F5344CB8AC3E}">
        <p14:creationId xmlns:p14="http://schemas.microsoft.com/office/powerpoint/2010/main" val="128644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AFB5D21-3894-4AD5-99E4-9533216B8D4E}"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6724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43829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59869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8EE09D-089E-468A-B62D-3CCEDF17FE8F}"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1877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95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8EE09D-089E-468A-B62D-3CCEDF17FE8F}"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95851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8EE09D-089E-468A-B62D-3CCEDF17FE8F}" type="datetimeFigureOut">
              <a:rPr lang="tr-TR" smtClean="0"/>
              <a:t>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56776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8EE09D-089E-468A-B62D-3CCEDF17FE8F}" type="datetimeFigureOut">
              <a:rPr lang="tr-TR" smtClean="0"/>
              <a:t>3.09.2025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65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8EE09D-089E-468A-B62D-3CCEDF17FE8F}" type="datetimeFigureOut">
              <a:rPr lang="tr-TR" smtClean="0"/>
              <a:t>3.09.2025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53454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8EE09D-089E-468A-B62D-3CCEDF17FE8F}" type="datetimeFigureOut">
              <a:rPr lang="tr-TR" smtClean="0"/>
              <a:t>3.09.2025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61177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01183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07566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21202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74991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403168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C79877-88CB-424D-BB23-D8B0BAE46A27}" type="datetime1">
              <a:rPr lang="tr-TR" smtClean="0"/>
              <a:t>3.09.2025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81196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97E54E-4561-4C6F-B009-096C1A1C2C55}" type="datetime1">
              <a:rPr lang="tr-TR" smtClean="0"/>
              <a:t>3.09.2025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53577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8C5BA52-3AC8-43A7-93B3-75633840D4F1}" type="datetime1">
              <a:rPr lang="tr-TR" smtClean="0"/>
              <a:t>3.09.2025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05393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FAFE6A8-4621-4964-9419-232F4F035F7B}" type="datetime1">
              <a:rPr lang="tr-TR" smtClean="0"/>
              <a:t>3.09.2025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089930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BA140B8-1B89-4711-B5E5-530DCF68A757}" type="datetime1">
              <a:rPr lang="tr-TR" smtClean="0"/>
              <a:t>3.09.2025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5298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64A286-1FB3-4697-B1D2-982B86BC169C}" type="datetime1">
              <a:rPr lang="tr-TR" smtClean="0"/>
              <a:t>3.09.2025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52992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36D5-713E-449D-8929-65575B6F3768}" type="datetime1">
              <a:rPr lang="tr-TR" smtClean="0"/>
              <a:t>3.09.2025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1068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FB5D21-3894-4AD5-99E4-9533216B8D4E}" type="datetimeFigureOut">
              <a:rPr lang="tr-TR" smtClean="0"/>
              <a:t>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5896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0B4486-EC57-4BD7-8C6E-CBBB592BE50D}" type="datetime1">
              <a:rPr lang="tr-TR" smtClean="0"/>
              <a:t>3.09.2025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094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9B2C6F-7A6A-4F44-882A-42D955F9143F}" type="datetime1">
              <a:rPr lang="tr-TR" smtClean="0"/>
              <a:t>3.09.2025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5173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EB478A7-F4FF-4654-82C5-E312E63428DB}" type="datetime1">
              <a:rPr lang="tr-TR" smtClean="0"/>
              <a:t>3.09.2025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74634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52797B-A557-4C3D-BA70-910C745B69B9}" type="datetime1">
              <a:rPr lang="tr-TR" smtClean="0"/>
              <a:t>3.09.2025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523870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9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Özel Düzen">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2" y="0"/>
            <a:ext cx="10702336" cy="7569007"/>
          </a:xfrm>
          <a:prstGeom prst="rect">
            <a:avLst/>
          </a:prstGeom>
        </p:spPr>
      </p:pic>
      <p:sp>
        <p:nvSpPr>
          <p:cNvPr id="10" name="Unvan 32"/>
          <p:cNvSpPr txBox="1">
            <a:spLocks/>
          </p:cNvSpPr>
          <p:nvPr userDrawn="1"/>
        </p:nvSpPr>
        <p:spPr>
          <a:xfrm>
            <a:off x="6176442" y="7271158"/>
            <a:ext cx="3855466" cy="121830"/>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000" b="1" kern="1800" spc="18" baseline="0" dirty="0">
                <a:solidFill>
                  <a:schemeClr val="bg1">
                    <a:lumMod val="50000"/>
                  </a:schemeClr>
                </a:solidFill>
                <a:latin typeface="+mn-lt"/>
              </a:rPr>
              <a:t>Batman İl Milli Eğitim Müdürlüğü</a:t>
            </a:r>
            <a:endParaRPr lang="tr-TR" sz="1000" b="1" kern="1800" spc="18" dirty="0">
              <a:solidFill>
                <a:schemeClr val="bg1">
                  <a:lumMod val="50000"/>
                </a:schemeClr>
              </a:solidFill>
              <a:latin typeface="+mn-lt"/>
            </a:endParaRPr>
          </a:p>
        </p:txBody>
      </p:sp>
      <p:sp>
        <p:nvSpPr>
          <p:cNvPr id="6" name="TextBox 6"/>
          <p:cNvSpPr txBox="1"/>
          <p:nvPr userDrawn="1"/>
        </p:nvSpPr>
        <p:spPr>
          <a:xfrm>
            <a:off x="10032038" y="7189126"/>
            <a:ext cx="648440" cy="227306"/>
          </a:xfrm>
          <a:prstGeom prst="rect">
            <a:avLst/>
          </a:prstGeom>
          <a:noFill/>
        </p:spPr>
        <p:txBody>
          <a:bodyPr wrap="square" rtlCol="0">
            <a:spAutoFit/>
          </a:bodyPr>
          <a:lstStyle/>
          <a:p>
            <a:pPr algn="ctr"/>
            <a:r>
              <a:rPr lang="tr-TR" sz="877" b="0" dirty="0">
                <a:solidFill>
                  <a:schemeClr val="bg1"/>
                </a:solidFill>
              </a:rPr>
              <a:t>{  </a:t>
            </a:r>
            <a:fld id="{260E2A6B-A809-4840-BF14-8648BC0BDF87}" type="slidenum">
              <a:rPr lang="id-ID" sz="877" b="0" smtClean="0">
                <a:solidFill>
                  <a:schemeClr val="bg1"/>
                </a:solidFill>
              </a:rPr>
              <a:pPr algn="ctr"/>
              <a:t>‹#›</a:t>
            </a:fld>
            <a:r>
              <a:rPr lang="tr-TR" sz="877" b="0" dirty="0">
                <a:solidFill>
                  <a:schemeClr val="bg1"/>
                </a:solidFill>
              </a:rPr>
              <a:t>  }</a:t>
            </a:r>
            <a:endParaRPr lang="id-ID" sz="877" b="0" dirty="0">
              <a:solidFill>
                <a:schemeClr val="bg1"/>
              </a:solidFill>
            </a:endParaRPr>
          </a:p>
        </p:txBody>
      </p:sp>
      <p:pic>
        <p:nvPicPr>
          <p:cNvPr id="7" name="Resim 6">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389" y="7100047"/>
            <a:ext cx="295638" cy="294090"/>
          </a:xfrm>
          <a:prstGeom prst="rect">
            <a:avLst/>
          </a:prstGeom>
        </p:spPr>
      </p:pic>
      <p:pic>
        <p:nvPicPr>
          <p:cNvPr id="8" name="Picture 2" descr="C:\Users\hddoga06\Desktop\EY_kurumsal_kimlik_2024\b_baskisal\2_diger_uygulamalar\11_power_point_sunum_formati\jpeg\tr_logo_yatay_beya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4389" y="228600"/>
            <a:ext cx="1499503" cy="43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ddoga06\Desktop\EY_kurumsal_kimlik_2024\b_baskisal\2_diger_uygulamalar\11_power_point_sunum_formati\jpeg\turkiye_yuzyili_logo_beya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10281" y="228600"/>
            <a:ext cx="928794" cy="4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25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22" name="Resim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45" y="-31658"/>
            <a:ext cx="10733906" cy="7591335"/>
          </a:xfrm>
          <a:prstGeom prst="rect">
            <a:avLst/>
          </a:prstGeom>
        </p:spPr>
      </p:pic>
      <p:pic>
        <p:nvPicPr>
          <p:cNvPr id="5"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21525"/>
            <a:ext cx="2428202" cy="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AFB5D21-3894-4AD5-99E4-9533216B8D4E}" type="datetimeFigureOut">
              <a:rPr lang="tr-TR" smtClean="0"/>
              <a:t>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4222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AFB5D21-3894-4AD5-99E4-9533216B8D4E}" type="datetimeFigureOut">
              <a:rPr lang="tr-TR" smtClean="0"/>
              <a:t>3.09.2025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5718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FB5D21-3894-4AD5-99E4-9533216B8D4E}" type="datetimeFigureOut">
              <a:rPr lang="tr-TR" smtClean="0"/>
              <a:t>3.09.2025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8137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FB5D21-3894-4AD5-99E4-9533216B8D4E}" type="datetimeFigureOut">
              <a:rPr lang="tr-TR" smtClean="0"/>
              <a:t>3.09.2025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8253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91685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6691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FAFB5D21-3894-4AD5-99E4-9533216B8D4E}" type="datetimeFigureOut">
              <a:rPr lang="tr-TR" smtClean="0"/>
              <a:t>3.09.2025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6B3829B-73FF-4AAB-95B6-292BE747EC3C}" type="slidenum">
              <a:rPr lang="tr-TR" smtClean="0"/>
              <a:t>‹#›</a:t>
            </a:fld>
            <a:endParaRPr lang="tr-TR"/>
          </a:p>
        </p:txBody>
      </p:sp>
    </p:spTree>
    <p:extLst>
      <p:ext uri="{BB962C8B-B14F-4D97-AF65-F5344CB8AC3E}">
        <p14:creationId xmlns:p14="http://schemas.microsoft.com/office/powerpoint/2010/main" val="3923375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A58EE09D-089E-468A-B62D-3CCEDF17FE8F}" type="datetimeFigureOut">
              <a:rPr lang="tr-TR" smtClean="0"/>
              <a:t>3.09.2025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475D864-266E-434F-93FA-5333E71C1C85}" type="slidenum">
              <a:rPr lang="tr-TR" smtClean="0"/>
              <a:t>‹#›</a:t>
            </a:fld>
            <a:endParaRPr lang="tr-TR"/>
          </a:p>
        </p:txBody>
      </p:sp>
    </p:spTree>
    <p:extLst>
      <p:ext uri="{BB962C8B-B14F-4D97-AF65-F5344CB8AC3E}">
        <p14:creationId xmlns:p14="http://schemas.microsoft.com/office/powerpoint/2010/main" val="3749564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9/3/2025</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08410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72" r:id="rId13"/>
    <p:sldLayoutId id="2147483698" r:id="rId14"/>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8C64F46F-0D69-5840-B53B-046A36F3345D}"/>
              </a:ext>
            </a:extLst>
          </p:cNvPr>
          <p:cNvSpPr txBox="1"/>
          <p:nvPr/>
        </p:nvSpPr>
        <p:spPr>
          <a:xfrm>
            <a:off x="4215323" y="6768894"/>
            <a:ext cx="2262749" cy="307777"/>
          </a:xfrm>
          <a:prstGeom prst="rect">
            <a:avLst/>
          </a:prstGeom>
          <a:noFill/>
        </p:spPr>
        <p:txBody>
          <a:bodyPr wrap="square" rtlCol="0">
            <a:spAutoFit/>
          </a:bodyPr>
          <a:lstStyle/>
          <a:p>
            <a:pPr algn="ctr"/>
            <a:r>
              <a:rPr lang="tr-TR" sz="1400" b="1" dirty="0" smtClean="0">
                <a:solidFill>
                  <a:schemeClr val="bg1"/>
                </a:solidFill>
              </a:rPr>
              <a:t>2025-2026</a:t>
            </a:r>
            <a:endParaRPr lang="tr-TR" sz="1400" b="1" dirty="0">
              <a:solidFill>
                <a:schemeClr val="bg1"/>
              </a:solidFill>
            </a:endParaRPr>
          </a:p>
        </p:txBody>
      </p:sp>
      <p:sp>
        <p:nvSpPr>
          <p:cNvPr id="92" name="Metin kutusu 91"/>
          <p:cNvSpPr txBox="1"/>
          <p:nvPr/>
        </p:nvSpPr>
        <p:spPr>
          <a:xfrm>
            <a:off x="1442014" y="4614458"/>
            <a:ext cx="7809365" cy="2308324"/>
          </a:xfrm>
          <a:prstGeom prst="rect">
            <a:avLst/>
          </a:prstGeom>
          <a:noFill/>
        </p:spPr>
        <p:txBody>
          <a:bodyPr wrap="square" rtlCol="0" anchor="ctr">
            <a:spAutoFit/>
          </a:body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BATMAN</a:t>
            </a:r>
          </a:p>
          <a:p>
            <a:pPr algn="ctr"/>
            <a:r>
              <a:rPr lang="tr-TR" sz="2400" b="1" dirty="0" smtClean="0">
                <a:solidFill>
                  <a:schemeClr val="bg1"/>
                </a:solidFill>
                <a:latin typeface="Times New Roman" panose="02020603050405020304" pitchFamily="18" charset="0"/>
                <a:cs typeface="Times New Roman" panose="02020603050405020304" pitchFamily="18" charset="0"/>
              </a:rPr>
              <a:t>REHBERLİK VE ARAŞTIRMA MERKEZİ</a:t>
            </a:r>
          </a:p>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smtClean="0">
                <a:solidFill>
                  <a:schemeClr val="bg1"/>
                </a:solidFill>
                <a:latin typeface="Times New Roman" panose="02020603050405020304" pitchFamily="18" charset="0"/>
                <a:cs typeface="Times New Roman" panose="02020603050405020304" pitchFamily="18" charset="0"/>
              </a:rPr>
              <a:t>VERİMLİ DERS ÇALIŞMA TEKNİKLERİ</a:t>
            </a:r>
          </a:p>
          <a:p>
            <a:pPr algn="ct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14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13240" y="1455453"/>
            <a:ext cx="8026400" cy="5170646"/>
          </a:xfrm>
          <a:prstGeom prst="rect">
            <a:avLst/>
          </a:prstGeom>
          <a:noFill/>
        </p:spPr>
        <p:txBody>
          <a:bodyPr wrap="square" rtlCol="0">
            <a:spAutoFit/>
          </a:bodyPr>
          <a:lstStyle/>
          <a:p>
            <a:r>
              <a:rPr lang="tr-TR" sz="2400" b="1" dirty="0" smtClean="0"/>
              <a:t>7.TEKRAR YAPMAYI İHMAL ETMEYİN</a:t>
            </a:r>
          </a:p>
          <a:p>
            <a:endParaRPr lang="tr-TR" sz="2000" b="1" dirty="0"/>
          </a:p>
          <a:p>
            <a:pPr marL="285750" indent="-285750">
              <a:buFont typeface="Wingdings" panose="05000000000000000000" pitchFamily="2" charset="2"/>
              <a:buChar char="ü"/>
            </a:pPr>
            <a:r>
              <a:rPr lang="tr-TR" sz="2000" dirty="0" smtClean="0"/>
              <a:t>Öğrenilen bilginin kalıcı hale gelmesi için düzenli tekrar yapmak ve bu tekrarı anlamlandırarak yapmak kalıcılığı sağlar.</a:t>
            </a:r>
          </a:p>
          <a:p>
            <a:pPr marL="285750" indent="-285750">
              <a:buFont typeface="Wingdings" panose="05000000000000000000" pitchFamily="2" charset="2"/>
              <a:buChar char="ü"/>
            </a:pPr>
            <a:r>
              <a:rPr lang="tr-TR" sz="2000" dirty="0" smtClean="0"/>
              <a:t>İlk 24 saat içinde yapılan tekrar, unutmayı büyük ölçüde azaltır.</a:t>
            </a:r>
          </a:p>
          <a:p>
            <a:pPr marL="285750" indent="-285750">
              <a:buFont typeface="Wingdings" panose="05000000000000000000" pitchFamily="2" charset="2"/>
              <a:buChar char="ü"/>
            </a:pPr>
            <a:r>
              <a:rPr lang="tr-TR" sz="2000" dirty="0" smtClean="0"/>
              <a:t>Unutma Eğrisine göre tekrar yapılmazsa öğrenilen bilginin %70’i bir hafta içinde unutuluyor.</a:t>
            </a:r>
          </a:p>
          <a:p>
            <a:pPr marL="285750" indent="-285750">
              <a:buFont typeface="Wingdings" panose="05000000000000000000" pitchFamily="2" charset="2"/>
              <a:buChar char="ü"/>
            </a:pPr>
            <a:r>
              <a:rPr lang="tr-TR" sz="2000" dirty="0" smtClean="0"/>
              <a:t>Düzenli tekrar, beyinde sağlam bağlantılar kurulmasını sağlar.</a:t>
            </a:r>
          </a:p>
          <a:p>
            <a:pPr marL="285750" indent="-285750">
              <a:buFont typeface="Wingdings" panose="05000000000000000000" pitchFamily="2" charset="2"/>
              <a:buChar char="ü"/>
            </a:pPr>
            <a:r>
              <a:rPr lang="tr-TR" sz="2000" dirty="0" smtClean="0"/>
              <a:t>Kısa ve sık tekrarlar, uzun ve yorucu çalışmalardan daha etkilidir. </a:t>
            </a:r>
          </a:p>
          <a:p>
            <a:pPr marL="285750" indent="-285750">
              <a:buFont typeface="Wingdings" panose="05000000000000000000" pitchFamily="2" charset="2"/>
              <a:buChar char="ü"/>
            </a:pPr>
            <a:r>
              <a:rPr lang="tr-TR" sz="2000" dirty="0" smtClean="0"/>
              <a:t>Düzenli tekrar yapmak, sınav kaygısını azaltır ve özgüveni artırır.</a:t>
            </a:r>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2803349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338288" y="2504764"/>
            <a:ext cx="8026400" cy="6093976"/>
          </a:xfrm>
          <a:prstGeom prst="rect">
            <a:avLst/>
          </a:prstGeom>
          <a:noFill/>
        </p:spPr>
        <p:txBody>
          <a:bodyPr wrap="square" rtlCol="0">
            <a:spAutoFit/>
          </a:bodyPr>
          <a:lstStyle/>
          <a:p>
            <a:r>
              <a:rPr lang="tr-TR" sz="2400" b="1" dirty="0" smtClean="0"/>
              <a:t>8. FEYNMAN TEKNİĞİ</a:t>
            </a:r>
          </a:p>
          <a:p>
            <a:endParaRPr lang="tr-TR" sz="2000" b="1" dirty="0"/>
          </a:p>
          <a:p>
            <a:pPr marL="285750" indent="-285750">
              <a:buFont typeface="Wingdings" panose="05000000000000000000" pitchFamily="2" charset="2"/>
              <a:buChar char="ü"/>
            </a:pPr>
            <a:r>
              <a:rPr lang="tr-TR" sz="2000" dirty="0"/>
              <a:t>Feynman tekniği en basit ifadeyle, bir konuyu kavramak için farklı konularla ilişkilendirmek ya da bir başkasına anlatarak pratik </a:t>
            </a:r>
            <a:r>
              <a:rPr lang="tr-TR" sz="2000" dirty="0" smtClean="0"/>
              <a:t>yapmaktır. </a:t>
            </a:r>
          </a:p>
          <a:p>
            <a:pPr marL="285750" indent="-285750">
              <a:buFont typeface="Wingdings" panose="05000000000000000000" pitchFamily="2" charset="2"/>
              <a:buChar char="ü"/>
            </a:pPr>
            <a:r>
              <a:rPr lang="tr-TR" sz="2000" dirty="0" smtClean="0"/>
              <a:t>Bu tekniğin kullanımı, anlaşılmayan noktaların fark edilip eksik bilgilerin tamamlanmasını sağlamaktadır.</a:t>
            </a:r>
          </a:p>
          <a:p>
            <a:pPr marL="285750" indent="-285750">
              <a:buFont typeface="Wingdings" panose="05000000000000000000" pitchFamily="2" charset="2"/>
              <a:buChar char="ü"/>
            </a:pPr>
            <a:r>
              <a:rPr lang="tr-TR" sz="2000" dirty="0" smtClean="0"/>
              <a:t>Konuyu anlatırken örnekler ve analoglar kullanmak, hafızayı kuvvetlendirir.</a:t>
            </a:r>
          </a:p>
          <a:p>
            <a:pPr marL="285750" indent="-285750">
              <a:buFont typeface="Wingdings" panose="05000000000000000000" pitchFamily="2" charset="2"/>
              <a:buChar char="ü"/>
            </a:pPr>
            <a:r>
              <a:rPr lang="tr-TR" sz="2000" dirty="0" smtClean="0"/>
              <a:t>Tekniği uygulamak derin öğrenme ve eleştirel düşünme becerilerini artırır.</a:t>
            </a:r>
          </a:p>
          <a:p>
            <a:pPr marL="285750" indent="-285750">
              <a:buFont typeface="Wingdings" panose="05000000000000000000" pitchFamily="2" charset="2"/>
              <a:buChar char="ü"/>
            </a:pPr>
            <a:r>
              <a:rPr lang="tr-TR" sz="2000" dirty="0" smtClean="0"/>
              <a:t>«Öğreterek Öğrenme» bilgiyi kalıcı hale getirmenin en iyi yollarından biridir.</a:t>
            </a:r>
          </a:p>
          <a:p>
            <a:pPr marL="285750" indent="-285750">
              <a:buFont typeface="Wingdings" panose="05000000000000000000" pitchFamily="2" charset="2"/>
              <a:buChar char="ü"/>
            </a:pPr>
            <a:endParaRPr lang="tr-TR" sz="2000"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226754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55575" y="1005748"/>
            <a:ext cx="5527206" cy="7263527"/>
          </a:xfrm>
          <a:prstGeom prst="rect">
            <a:avLst/>
          </a:prstGeom>
          <a:noFill/>
        </p:spPr>
        <p:txBody>
          <a:bodyPr wrap="square" rtlCol="0">
            <a:spAutoFit/>
          </a:bodyPr>
          <a:lstStyle/>
          <a:p>
            <a:r>
              <a:rPr lang="tr-TR" sz="2400" b="1" dirty="0" smtClean="0"/>
              <a:t>9</a:t>
            </a:r>
            <a:r>
              <a:rPr lang="tr-TR" sz="2400" dirty="0" smtClean="0"/>
              <a:t>. </a:t>
            </a:r>
            <a:r>
              <a:rPr lang="tr-TR" sz="2400" b="1" dirty="0" smtClean="0"/>
              <a:t>Zihin Haritalaması Yapın</a:t>
            </a:r>
          </a:p>
          <a:p>
            <a:endParaRPr lang="tr-TR" b="1" dirty="0"/>
          </a:p>
          <a:p>
            <a:pPr marL="285750" indent="-285750">
              <a:buFont typeface="Wingdings" panose="05000000000000000000" pitchFamily="2" charset="2"/>
              <a:buChar char="ü"/>
            </a:pPr>
            <a:r>
              <a:rPr lang="tr-TR" sz="2000" dirty="0"/>
              <a:t>Y</a:t>
            </a:r>
            <a:r>
              <a:rPr lang="tr-TR" sz="2000" dirty="0" smtClean="0"/>
              <a:t>eni </a:t>
            </a:r>
            <a:r>
              <a:rPr lang="tr-TR" sz="2000" dirty="0"/>
              <a:t>öğrenilen bir bilgiyi ya da düşünceyi görselleştirerek akılda kalıcı hale getirmek için uygulanan bir öğrenme stratejisidir</a:t>
            </a:r>
            <a:r>
              <a:rPr lang="tr-TR" sz="2000" dirty="0" smtClean="0"/>
              <a:t>.</a:t>
            </a:r>
          </a:p>
          <a:p>
            <a:pPr marL="285750" indent="-285750">
              <a:buFont typeface="Wingdings" panose="05000000000000000000" pitchFamily="2" charset="2"/>
              <a:buChar char="ü"/>
            </a:pPr>
            <a:r>
              <a:rPr lang="tr-TR" sz="2000" dirty="0" smtClean="0"/>
              <a:t>Bilgileri görsel olarak organize etmek öğrenmeyi kolaylaştırır.</a:t>
            </a:r>
          </a:p>
          <a:p>
            <a:pPr marL="285750" indent="-285750">
              <a:buFont typeface="Wingdings" panose="05000000000000000000" pitchFamily="2" charset="2"/>
              <a:buChar char="ü"/>
            </a:pPr>
            <a:r>
              <a:rPr lang="tr-TR" sz="2000" dirty="0" smtClean="0"/>
              <a:t>Ana fikirlerin ve detayların hiyerarşik bir şekilde bağlanması bilginin bütün olarak algılanmasını ve daha kalıcı şekilde öğrenmeyi sağlamaktadır.</a:t>
            </a:r>
          </a:p>
          <a:p>
            <a:pPr marL="285750" indent="-285750">
              <a:buFont typeface="Wingdings" panose="05000000000000000000" pitchFamily="2" charset="2"/>
              <a:buChar char="ü"/>
            </a:pPr>
            <a:r>
              <a:rPr lang="tr-TR" sz="2000" dirty="0" smtClean="0"/>
              <a:t>Bu tekniği kullanırken farklı renk ve semboller kullanmak, hafızayı ve yaratıcılığı artırır.</a:t>
            </a:r>
          </a:p>
          <a:p>
            <a:pPr marL="285750" indent="-285750">
              <a:buFont typeface="Wingdings" panose="05000000000000000000" pitchFamily="2" charset="2"/>
              <a:buChar char="ü"/>
            </a:pPr>
            <a:r>
              <a:rPr lang="tr-TR" sz="2000" dirty="0" smtClean="0"/>
              <a:t>Zihin haritaları karmaşık konuları daha hızlı kavramayı sağlar.</a:t>
            </a:r>
          </a:p>
          <a:p>
            <a:pPr marL="285750" indent="-285750">
              <a:buFont typeface="Wingdings" panose="05000000000000000000" pitchFamily="2" charset="2"/>
              <a:buChar char="ü"/>
            </a:pPr>
            <a:r>
              <a:rPr lang="tr-TR" sz="2000" dirty="0" smtClean="0"/>
              <a:t>Zihin haritaları ile konular %30-40 daha hızlı öğrenilmektedir. (</a:t>
            </a:r>
            <a:r>
              <a:rPr lang="tr-TR" sz="2000" dirty="0" err="1" smtClean="0"/>
              <a:t>Buzan</a:t>
            </a:r>
            <a:r>
              <a:rPr lang="tr-TR" sz="2000" dirty="0" smtClean="0"/>
              <a:t>, 2010)</a:t>
            </a:r>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
        <p:nvSpPr>
          <p:cNvPr id="5" name="AutoShape 2" descr="Zihin Haritası Nedir Faydaları Yararlar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stretch>
            <a:fillRect/>
          </a:stretch>
        </p:blipFill>
        <p:spPr>
          <a:xfrm>
            <a:off x="5531371" y="1199213"/>
            <a:ext cx="5160442" cy="6145967"/>
          </a:xfrm>
          <a:prstGeom prst="rect">
            <a:avLst/>
          </a:prstGeom>
        </p:spPr>
      </p:pic>
    </p:spTree>
    <p:extLst>
      <p:ext uri="{BB962C8B-B14F-4D97-AF65-F5344CB8AC3E}">
        <p14:creationId xmlns:p14="http://schemas.microsoft.com/office/powerpoint/2010/main" val="2421026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76884" y="1125669"/>
            <a:ext cx="4425096" cy="9294852"/>
          </a:xfrm>
          <a:prstGeom prst="rect">
            <a:avLst/>
          </a:prstGeom>
          <a:noFill/>
        </p:spPr>
        <p:txBody>
          <a:bodyPr wrap="square" rtlCol="0">
            <a:spAutoFit/>
          </a:bodyPr>
          <a:lstStyle/>
          <a:p>
            <a:r>
              <a:rPr lang="tr-TR" sz="2000" b="1" dirty="0" smtClean="0"/>
              <a:t>10. ARALIKLI/KARIŞIK ÇALIŞMAYI UYGULAYIN</a:t>
            </a:r>
          </a:p>
          <a:p>
            <a:endParaRPr lang="tr-TR" b="1" dirty="0"/>
          </a:p>
          <a:p>
            <a:pPr marL="285750" indent="-285750">
              <a:buFont typeface="Wingdings" panose="05000000000000000000" pitchFamily="2" charset="2"/>
              <a:buChar char="ü"/>
            </a:pPr>
            <a:r>
              <a:rPr lang="tr-TR" b="1" dirty="0" smtClean="0"/>
              <a:t>Aynı derse uzun süre çalışmak yerine, günü farklı dersleri değiştirerek planlamak öğrenmeyi güçlendirir.</a:t>
            </a:r>
          </a:p>
          <a:p>
            <a:pPr marL="285750" indent="-285750">
              <a:buFont typeface="Wingdings" panose="05000000000000000000" pitchFamily="2" charset="2"/>
              <a:buChar char="ü"/>
            </a:pPr>
            <a:r>
              <a:rPr lang="tr-TR" b="1" dirty="0" smtClean="0"/>
              <a:t>Zor dersleri ve kolay dersleri karıştırmak, motivasyonu yüksek tutar. </a:t>
            </a:r>
          </a:p>
          <a:p>
            <a:pPr marL="285750" indent="-285750">
              <a:buFont typeface="Wingdings" panose="05000000000000000000" pitchFamily="2" charset="2"/>
              <a:buChar char="ü"/>
            </a:pPr>
            <a:r>
              <a:rPr lang="tr-TR" b="1" dirty="0" smtClean="0"/>
              <a:t>Özellikle sayısal ve sözel dersleri dengeleyerek çalışmak beynin farklı bölgelerinin aktive olmasını ve verimin artmasını sağlar.</a:t>
            </a:r>
          </a:p>
          <a:p>
            <a:pPr marL="285750" indent="-285750">
              <a:buFont typeface="Wingdings" panose="05000000000000000000" pitchFamily="2" charset="2"/>
              <a:buChar char="ü"/>
            </a:pPr>
            <a:r>
              <a:rPr lang="tr-TR" b="1" dirty="0" smtClean="0"/>
              <a:t>Araştırmalar, karışık çalışma yöntemini kullanan öğrencilerin konuları daha iyi kavradığını ve kalıcı öğrendiğini gösteriyor. (</a:t>
            </a:r>
            <a:r>
              <a:rPr lang="tr-TR" b="1" dirty="0" err="1" smtClean="0"/>
              <a:t>Rohrer&amp;Taylor</a:t>
            </a:r>
            <a:r>
              <a:rPr lang="tr-TR" b="1" dirty="0" smtClean="0"/>
              <a:t>, 2007)</a:t>
            </a:r>
          </a:p>
          <a:p>
            <a:pPr marL="285750" indent="-285750">
              <a:buFont typeface="Wingdings" panose="05000000000000000000" pitchFamily="2" charset="2"/>
              <a:buChar char="ü"/>
            </a:pPr>
            <a:r>
              <a:rPr lang="tr-TR" b="1" dirty="0" smtClean="0"/>
              <a:t>Günlük planında 30-45 dakikalık ders blokları ve kısa geçişler etkili olur.</a:t>
            </a:r>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pic>
        <p:nvPicPr>
          <p:cNvPr id="2050" name="Picture 2" descr="Verimli Ders Çalışma Teknikleri - Şehit Osman Arslan Kız Anadolu İmam Hatip  Lis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149" y="1125669"/>
            <a:ext cx="5577018" cy="643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39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099382" y="1026579"/>
            <a:ext cx="8026400" cy="9818072"/>
          </a:xfrm>
          <a:prstGeom prst="rect">
            <a:avLst/>
          </a:prstGeom>
          <a:noFill/>
        </p:spPr>
        <p:txBody>
          <a:bodyPr wrap="square" rtlCol="0">
            <a:spAutoFit/>
          </a:bodyPr>
          <a:lstStyle/>
          <a:p>
            <a:r>
              <a:rPr lang="tr-TR" sz="2400" b="1" dirty="0" smtClean="0"/>
              <a:t>11. ÖRGÜ TEKNİĞİNİ KULLANIN</a:t>
            </a:r>
          </a:p>
          <a:p>
            <a:endParaRPr lang="tr-TR" sz="2000" b="1" dirty="0"/>
          </a:p>
          <a:p>
            <a:pPr marL="285750" indent="-285750">
              <a:buFont typeface="Wingdings" panose="05000000000000000000" pitchFamily="2" charset="2"/>
              <a:buChar char="ü"/>
            </a:pPr>
            <a:r>
              <a:rPr lang="tr-TR" sz="2000" dirty="0"/>
              <a:t>Ö</a:t>
            </a:r>
            <a:r>
              <a:rPr lang="tr-TR" sz="2000" dirty="0" smtClean="0"/>
              <a:t>ğrenim </a:t>
            </a:r>
            <a:r>
              <a:rPr lang="tr-TR" sz="2000" dirty="0"/>
              <a:t>sürecini kolaylaştırmak amacıyla farklı konu veya pratik yapma yöntemlerini karıştırmayı içeren bir öğrenme tekniğidir. </a:t>
            </a:r>
            <a:endParaRPr lang="tr-TR" sz="2000" dirty="0" smtClean="0"/>
          </a:p>
          <a:p>
            <a:pPr marL="285750" indent="-285750">
              <a:buFont typeface="Wingdings" panose="05000000000000000000" pitchFamily="2" charset="2"/>
              <a:buChar char="ü"/>
            </a:pPr>
            <a:endParaRPr lang="tr-TR" sz="2000" b="1" dirty="0" smtClean="0"/>
          </a:p>
          <a:p>
            <a:pPr marL="285750" indent="-285750">
              <a:buFont typeface="Wingdings" panose="05000000000000000000" pitchFamily="2" charset="2"/>
              <a:buChar char="ü"/>
            </a:pPr>
            <a:r>
              <a:rPr lang="tr-TR" sz="2000" dirty="0" smtClean="0"/>
              <a:t>Örneğin; teknik </a:t>
            </a:r>
            <a:r>
              <a:rPr lang="tr-TR" sz="2000" dirty="0"/>
              <a:t>dahilinde her bir soru tipine ayrı ayrı çalışmak yerine tüm soru tiplerini birbirine karıştırır ve bu karma sorular üzerinden çalışır</a:t>
            </a:r>
            <a:r>
              <a:rPr lang="tr-TR" sz="2000" dirty="0" smtClean="0"/>
              <a:t>.</a:t>
            </a:r>
          </a:p>
          <a:p>
            <a:pPr marL="285750" indent="-285750">
              <a:buFont typeface="Wingdings" panose="05000000000000000000" pitchFamily="2" charset="2"/>
              <a:buChar char="ü"/>
            </a:pPr>
            <a:r>
              <a:rPr lang="tr-TR" sz="2000" dirty="0"/>
              <a:t>Örneğin bir kimsenin gelecek ders için hayvanlar, yemekler ve kıyafetler gibi alanlardan kelimeler öğrenmesi gerekiyorsa bu kimse, bu alanların her birine birer birer çalışmak yerine alanları birbirine karıştırarak çalışabilir. </a:t>
            </a:r>
            <a:endParaRPr lang="tr-TR" sz="2000" dirty="0" smtClean="0"/>
          </a:p>
          <a:p>
            <a:pPr marL="285750" indent="-285750">
              <a:buFont typeface="Wingdings" panose="05000000000000000000" pitchFamily="2" charset="2"/>
              <a:buChar char="ü"/>
            </a:pPr>
            <a:r>
              <a:rPr lang="tr-TR" sz="2000" dirty="0"/>
              <a:t>F</a:t>
            </a:r>
            <a:r>
              <a:rPr lang="tr-TR" sz="2000" dirty="0" smtClean="0"/>
              <a:t>arklı </a:t>
            </a:r>
            <a:r>
              <a:rPr lang="tr-TR" sz="2000" dirty="0"/>
              <a:t>ülkelerin tarihlerini örebilirsiniz. Örneğin her ülkenin tarihini tamamen tek seferde öğrenmek yerine ülkenin belirli bir zaman dilimindeki eylemleri gibi ortak bir temaya odaklanabilir, ülke tarihlerinin farklı bölümlerini bu yöntemle bir arada işleyebilirsiniz</a:t>
            </a:r>
            <a:r>
              <a:rPr lang="tr-TR" sz="2000" dirty="0" smtClean="0"/>
              <a:t>.</a:t>
            </a:r>
          </a:p>
          <a:p>
            <a:pPr marL="285750" indent="-285750">
              <a:buFont typeface="Wingdings" panose="05000000000000000000" pitchFamily="2" charset="2"/>
              <a:buChar char="ü"/>
            </a:pPr>
            <a:r>
              <a:rPr lang="tr-TR" sz="2000" dirty="0"/>
              <a:t>S</a:t>
            </a:r>
            <a:r>
              <a:rPr lang="tr-TR" sz="2000" dirty="0" smtClean="0"/>
              <a:t>oru </a:t>
            </a:r>
            <a:r>
              <a:rPr lang="tr-TR" sz="2000" dirty="0"/>
              <a:t>çözmek için gereken formül türlerini karıştırabilirsiniz. Yani bir seferde yalnızca bir formül üzerinde çalışmak yerine farklı formüller gerektiren soruları örebilir; böylelikle hangi soru için hangi formülü kullanacağınızı konusunu da aktif bir şekilde düşünürsünüz.</a:t>
            </a:r>
            <a:endParaRPr lang="tr-TR" sz="2000" b="1" dirty="0" smtClean="0"/>
          </a:p>
          <a:p>
            <a:endParaRPr lang="tr-TR" b="1"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2383608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520262" y="826000"/>
            <a:ext cx="9094251" cy="11079956"/>
          </a:xfrm>
          <a:prstGeom prst="rect">
            <a:avLst/>
          </a:prstGeom>
          <a:noFill/>
        </p:spPr>
        <p:txBody>
          <a:bodyPr wrap="square" rtlCol="0">
            <a:spAutoFit/>
          </a:bodyPr>
          <a:lstStyle/>
          <a:p>
            <a:r>
              <a:rPr lang="tr-TR" sz="2000" b="1" dirty="0" smtClean="0"/>
              <a:t>H</a:t>
            </a:r>
            <a:r>
              <a:rPr lang="tr-TR" sz="2400" b="1" dirty="0" smtClean="0"/>
              <a:t>ANGİ DERSLERE NASIL ÇALIŞMALI?</a:t>
            </a:r>
          </a:p>
          <a:p>
            <a:endParaRPr lang="tr-TR" sz="2400" b="1" dirty="0"/>
          </a:p>
          <a:p>
            <a:endParaRPr lang="tr-TR" sz="2400" b="1" dirty="0" smtClean="0"/>
          </a:p>
          <a:p>
            <a:endParaRPr lang="tr-TR" sz="2400" b="1" u="sng" dirty="0"/>
          </a:p>
          <a:p>
            <a:pPr marL="285750" indent="-285750">
              <a:buFont typeface="Wingdings" panose="05000000000000000000" pitchFamily="2" charset="2"/>
              <a:buChar char="ü"/>
            </a:pPr>
            <a:r>
              <a:rPr lang="tr-TR" sz="2400" dirty="0" smtClean="0"/>
              <a:t>Günlük tekrar yapılarak öğrenilen konunun kalıcılığı artırılmalı.</a:t>
            </a:r>
          </a:p>
          <a:p>
            <a:pPr marL="285750" indent="-285750">
              <a:buFont typeface="Wingdings" panose="05000000000000000000" pitchFamily="2" charset="2"/>
              <a:buChar char="ü"/>
            </a:pPr>
            <a:r>
              <a:rPr lang="tr-TR" sz="2400" dirty="0"/>
              <a:t>Günlük ödevler pekiştirme aracıdır ve öğrenmeyi pekiştirir. Bu yüzden ödevler düzenli yapılmalıdır. </a:t>
            </a:r>
            <a:endParaRPr lang="tr-TR" sz="2400" dirty="0" smtClean="0"/>
          </a:p>
          <a:p>
            <a:pPr marL="285750" indent="-285750">
              <a:buFont typeface="Wingdings" panose="05000000000000000000" pitchFamily="2" charset="2"/>
              <a:buChar char="ü"/>
            </a:pPr>
            <a:r>
              <a:rPr lang="tr-TR" sz="2400" dirty="0"/>
              <a:t>Sınıfta çözülen örnekler incelenmeli ve yeniden çözülmelidir. </a:t>
            </a:r>
            <a:endParaRPr lang="tr-TR" sz="2400" dirty="0" smtClean="0"/>
          </a:p>
          <a:p>
            <a:pPr marL="285750" indent="-285750">
              <a:buFont typeface="Wingdings" panose="05000000000000000000" pitchFamily="2" charset="2"/>
              <a:buChar char="ü"/>
            </a:pPr>
            <a:r>
              <a:rPr lang="tr-TR" sz="2400" dirty="0" smtClean="0"/>
              <a:t>Tüm </a:t>
            </a:r>
            <a:r>
              <a:rPr lang="tr-TR" sz="2400" dirty="0"/>
              <a:t>dersler ile ilgili konu tarama testleri, MEB’in yayınlamış olduğu örnek sorular ve çıkmış sorular çözülmelidir</a:t>
            </a:r>
            <a:r>
              <a:rPr lang="tr-TR" sz="2400" dirty="0" smtClean="0"/>
              <a:t>.</a:t>
            </a:r>
          </a:p>
          <a:p>
            <a:pPr marL="285750" indent="-285750">
              <a:buFont typeface="Wingdings" panose="05000000000000000000" pitchFamily="2" charset="2"/>
              <a:buChar char="ü"/>
            </a:pPr>
            <a:r>
              <a:rPr lang="tr-TR" sz="2400" dirty="0"/>
              <a:t>Farklı kaynaklardan çözümlü soru örnekleri incelenmelidir. </a:t>
            </a:r>
            <a:endParaRPr lang="tr-TR" sz="2400" dirty="0" smtClean="0"/>
          </a:p>
          <a:p>
            <a:pPr marL="285750" indent="-285750">
              <a:buFont typeface="Wingdings" panose="05000000000000000000" pitchFamily="2" charset="2"/>
              <a:buChar char="ü"/>
            </a:pPr>
            <a:r>
              <a:rPr lang="tr-TR" sz="2400" dirty="0"/>
              <a:t>Çalışılan konuyla ilgili farklı kalıplarda bol soru (süre tutarak ve doğru-yanlış kontrollerini yaparak) çözülmelidir. </a:t>
            </a:r>
            <a:endParaRPr lang="tr-TR" sz="2400" dirty="0" smtClean="0"/>
          </a:p>
          <a:p>
            <a:pPr marL="285750" indent="-285750">
              <a:buFont typeface="Wingdings" panose="05000000000000000000" pitchFamily="2" charset="2"/>
              <a:buChar char="ü"/>
            </a:pPr>
            <a:r>
              <a:rPr lang="tr-TR" sz="2400" dirty="0"/>
              <a:t> Yanlış soruların doğrusu ve boş sorular öğretmenden öğrenilmeli ve ara ara geri dönerek tekrarlar yapılmalıdır (Yapılamayan sorular </a:t>
            </a:r>
            <a:r>
              <a:rPr lang="tr-TR" sz="2400" dirty="0" smtClean="0"/>
              <a:t>için defter </a:t>
            </a:r>
            <a:r>
              <a:rPr lang="tr-TR" sz="2400" dirty="0"/>
              <a:t>tutulabilir). </a:t>
            </a:r>
            <a:endParaRPr lang="tr-TR" sz="2400"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1568574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93520" y="1578372"/>
            <a:ext cx="8026400" cy="10064294"/>
          </a:xfrm>
          <a:prstGeom prst="rect">
            <a:avLst/>
          </a:prstGeom>
          <a:noFill/>
        </p:spPr>
        <p:txBody>
          <a:bodyPr wrap="square" rtlCol="0">
            <a:spAutoFit/>
          </a:bodyPr>
          <a:lstStyle/>
          <a:p>
            <a:r>
              <a:rPr lang="tr-TR" b="1" dirty="0" smtClean="0"/>
              <a:t>TEKNOLOJİ KULLANIMI VE SOSYAL MEDYA</a:t>
            </a:r>
          </a:p>
          <a:p>
            <a:pPr marL="285750" indent="-285750">
              <a:buFont typeface="Wingdings" panose="05000000000000000000" pitchFamily="2" charset="2"/>
              <a:buChar char="ü"/>
            </a:pPr>
            <a:endParaRPr lang="tr-TR" b="1" dirty="0" smtClean="0"/>
          </a:p>
          <a:p>
            <a:pPr marL="285750" indent="-285750">
              <a:buFont typeface="Wingdings" panose="05000000000000000000" pitchFamily="2" charset="2"/>
              <a:buChar char="ü"/>
            </a:pPr>
            <a:r>
              <a:rPr lang="tr-TR" dirty="0" smtClean="0"/>
              <a:t>Teknoloji doğru kullanıldığında (online testler, dijital notlar, eğitim platformları) öğrenmeyi hızlandırır. </a:t>
            </a:r>
          </a:p>
          <a:p>
            <a:pPr marL="285750" indent="-285750">
              <a:buFont typeface="Wingdings" panose="05000000000000000000" pitchFamily="2" charset="2"/>
              <a:buChar char="ü"/>
            </a:pPr>
            <a:r>
              <a:rPr lang="tr-TR" dirty="0" smtClean="0"/>
              <a:t>Ancak sosyal medya en büyük dikkat dağıtıcıdır. Araştırmalar, öğrencilerin sosyal medyada geçirdiği sürenin 1 saat artmasının akademik başarıyı %6 oranında düşürdüğünü gösteriyor. (</a:t>
            </a:r>
            <a:r>
              <a:rPr lang="tr-TR" dirty="0" err="1" smtClean="0"/>
              <a:t>Junco</a:t>
            </a:r>
            <a:r>
              <a:rPr lang="tr-TR" dirty="0" smtClean="0"/>
              <a:t>, 2012)</a:t>
            </a:r>
          </a:p>
          <a:p>
            <a:pPr marL="285750" indent="-285750">
              <a:buFont typeface="Wingdings" panose="05000000000000000000" pitchFamily="2" charset="2"/>
              <a:buChar char="ü"/>
            </a:pPr>
            <a:r>
              <a:rPr lang="tr-TR" dirty="0" smtClean="0"/>
              <a:t>Çalışma sırasında telefon ve bildirimler kapatılmalı, sosyal medya için sınırlı bir zaman ayrılmalı. </a:t>
            </a:r>
          </a:p>
          <a:p>
            <a:pPr marL="285750" indent="-285750">
              <a:buFont typeface="Wingdings" panose="05000000000000000000" pitchFamily="2" charset="2"/>
              <a:buChar char="ü"/>
            </a:pPr>
            <a:r>
              <a:rPr lang="tr-TR" dirty="0" err="1" smtClean="0"/>
              <a:t>Forest</a:t>
            </a:r>
            <a:r>
              <a:rPr lang="tr-TR" dirty="0" smtClean="0"/>
              <a:t>, </a:t>
            </a:r>
            <a:r>
              <a:rPr lang="tr-TR" dirty="0" err="1"/>
              <a:t>F</a:t>
            </a:r>
            <a:r>
              <a:rPr lang="tr-TR" dirty="0" err="1" smtClean="0"/>
              <a:t>reedom</a:t>
            </a:r>
            <a:r>
              <a:rPr lang="tr-TR" dirty="0" smtClean="0"/>
              <a:t>, </a:t>
            </a:r>
            <a:r>
              <a:rPr lang="tr-TR" dirty="0" err="1" smtClean="0"/>
              <a:t>Cold</a:t>
            </a:r>
            <a:r>
              <a:rPr lang="tr-TR" dirty="0" smtClean="0"/>
              <a:t> </a:t>
            </a:r>
            <a:r>
              <a:rPr lang="tr-TR" dirty="0" err="1" smtClean="0"/>
              <a:t>Turkey</a:t>
            </a:r>
            <a:r>
              <a:rPr lang="tr-TR" dirty="0" smtClean="0"/>
              <a:t> gibi uygulamalar dikkatin toplanmasına yardımcı olur.</a:t>
            </a:r>
          </a:p>
          <a:p>
            <a:pPr marL="285750" indent="-285750">
              <a:buFont typeface="Wingdings" panose="05000000000000000000" pitchFamily="2" charset="2"/>
              <a:buChar char="ü"/>
            </a:pPr>
            <a:r>
              <a:rPr lang="tr-TR" dirty="0" smtClean="0"/>
              <a:t>Telefonun ders çalıştığın süre boyunca ulaşamayacağın bir yerde olsun ve belirli bir hedefi tamamlayınca sosyal medyayı ödül olarak kullanabilirsin.</a:t>
            </a:r>
          </a:p>
          <a:p>
            <a:pPr marL="285750" indent="-285750">
              <a:buFont typeface="Wingdings" panose="05000000000000000000" pitchFamily="2" charset="2"/>
              <a:buChar char="ü"/>
            </a:pPr>
            <a:endParaRPr lang="tr-TR" b="1" dirty="0" smtClean="0"/>
          </a:p>
          <a:p>
            <a:pPr marL="285750" indent="-285750">
              <a:buFont typeface="Wingdings" panose="05000000000000000000" pitchFamily="2" charset="2"/>
              <a:buChar char="ü"/>
            </a:pPr>
            <a:endParaRPr lang="tr-TR" b="1" dirty="0" smtClean="0"/>
          </a:p>
          <a:p>
            <a:pPr marL="285750" indent="-285750">
              <a:buFont typeface="Wingdings" panose="05000000000000000000" pitchFamily="2" charset="2"/>
              <a:buChar char="ü"/>
            </a:pPr>
            <a:endParaRPr lang="tr-TR" b="1" dirty="0"/>
          </a:p>
          <a:p>
            <a:pPr marL="285750" indent="-285750">
              <a:buFont typeface="Wingdings" panose="05000000000000000000" pitchFamily="2" charset="2"/>
              <a:buChar char="ü"/>
            </a:pPr>
            <a:endParaRPr lang="tr-TR" b="1" dirty="0" smtClean="0"/>
          </a:p>
          <a:p>
            <a:endParaRPr lang="tr-TR" b="1" dirty="0"/>
          </a:p>
          <a:p>
            <a:endParaRPr lang="tr-TR" b="1"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145885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93520" y="1578372"/>
            <a:ext cx="8026400" cy="11726287"/>
          </a:xfrm>
          <a:prstGeom prst="rect">
            <a:avLst/>
          </a:prstGeom>
          <a:noFill/>
        </p:spPr>
        <p:txBody>
          <a:bodyPr wrap="square" rtlCol="0">
            <a:spAutoFit/>
          </a:bodyPr>
          <a:lstStyle/>
          <a:p>
            <a:r>
              <a:rPr lang="tr-TR" b="1" dirty="0" smtClean="0"/>
              <a:t>ODAKLANMA SORUNU VE ÇÖZÜMLERİ</a:t>
            </a:r>
          </a:p>
          <a:p>
            <a:endParaRPr lang="tr-TR" b="1" dirty="0"/>
          </a:p>
          <a:p>
            <a:pPr marL="285750" indent="-285750">
              <a:buFont typeface="Wingdings" panose="05000000000000000000" pitchFamily="2" charset="2"/>
              <a:buChar char="ü"/>
            </a:pPr>
            <a:r>
              <a:rPr lang="tr-TR" dirty="0" smtClean="0"/>
              <a:t>Dikkatini dağıtan pek çok etken olabilir. Ders </a:t>
            </a:r>
            <a:r>
              <a:rPr lang="tr-TR" dirty="0"/>
              <a:t>çalışmak için masa başına oturduğunda bunların hepsini arkanda bırakman gerekiyor ancak bu pek de kolay olmayabiliyor bazen</a:t>
            </a:r>
            <a:r>
              <a:rPr lang="tr-TR" dirty="0" smtClean="0"/>
              <a:t>.</a:t>
            </a:r>
          </a:p>
          <a:p>
            <a:pPr marL="285750" indent="-285750">
              <a:buFont typeface="Wingdings" panose="05000000000000000000" pitchFamily="2" charset="2"/>
              <a:buChar char="ü"/>
            </a:pPr>
            <a:r>
              <a:rPr lang="tr-TR" dirty="0"/>
              <a:t>Ders öncesi beyni ve vücudu rahatlatıp derse hazırlamak için Meditasyon yapmak. Çünkü meditasyon odaklanmanın mihenk taşıdır. denilebilir</a:t>
            </a:r>
            <a:r>
              <a:rPr lang="tr-TR" dirty="0" smtClean="0"/>
              <a:t>.</a:t>
            </a:r>
          </a:p>
          <a:p>
            <a:pPr marL="285750" indent="-285750">
              <a:buFont typeface="Wingdings" panose="05000000000000000000" pitchFamily="2" charset="2"/>
              <a:buChar char="ü"/>
            </a:pPr>
            <a:r>
              <a:rPr lang="tr-TR" dirty="0"/>
              <a:t>Hedef belirlemek ise bir diğer derse odaklanmak için yapılması gerekenler arasındadır. </a:t>
            </a:r>
            <a:endParaRPr lang="tr-TR" dirty="0" smtClean="0"/>
          </a:p>
          <a:p>
            <a:pPr marL="285750" indent="-285750">
              <a:buFont typeface="Wingdings" panose="05000000000000000000" pitchFamily="2" charset="2"/>
              <a:buChar char="ü"/>
            </a:pPr>
            <a:r>
              <a:rPr lang="tr-TR" dirty="0"/>
              <a:t>Sağlıksız beslenme, kişilerin üzerinde ağırlık etkisi yaratacağından dolayı odaklanmayı zorlaştıracaktır. Bu yüzden sağlıklı bol ara öğünlü beslenmeye özen gösterilmelidir</a:t>
            </a:r>
            <a:r>
              <a:rPr lang="tr-TR" dirty="0" smtClean="0"/>
              <a:t>.</a:t>
            </a:r>
          </a:p>
          <a:p>
            <a:pPr marL="285750" indent="-285750">
              <a:buFont typeface="Wingdings" panose="05000000000000000000" pitchFamily="2" charset="2"/>
              <a:buChar char="ü"/>
            </a:pPr>
            <a:r>
              <a:rPr lang="tr-TR" dirty="0"/>
              <a:t>Ders çalışırken cep telefonu-tablet-bilgisayar gibi dikkat dağıtıcı unsurlardan uzak durmak gerekmektedir. </a:t>
            </a:r>
            <a:endParaRPr lang="tr-TR" dirty="0" smtClean="0"/>
          </a:p>
          <a:p>
            <a:pPr marL="285750" indent="-285750">
              <a:buFont typeface="Wingdings" panose="05000000000000000000" pitchFamily="2" charset="2"/>
              <a:buChar char="ü"/>
            </a:pPr>
            <a:r>
              <a:rPr lang="tr-TR" dirty="0"/>
              <a:t>Karışık masalardan dikkat dağıtıcı unsurların olduğu dağınık bir odada derse konsantre olmak oldukça zordur. Çalışma ortamınız oldukça minimal olmalıdır</a:t>
            </a:r>
            <a:r>
              <a:rPr lang="tr-TR" dirty="0" smtClean="0"/>
              <a:t>.</a:t>
            </a:r>
          </a:p>
          <a:p>
            <a:pPr marL="285750" indent="-285750">
              <a:buFont typeface="Wingdings" panose="05000000000000000000" pitchFamily="2" charset="2"/>
              <a:buChar char="ü"/>
            </a:pPr>
            <a:r>
              <a:rPr lang="tr-TR" dirty="0"/>
              <a:t>Mola vermek odaklanmak için oldukça önemlidir. Uzun ders çalışma sürelerinde konsantreyi sağlamak daha zor olduğu için kısa kısa molalar vermek gerekmektedir. </a:t>
            </a:r>
            <a:endParaRPr lang="tr-TR" dirty="0" smtClean="0"/>
          </a:p>
          <a:p>
            <a:pPr marL="285750" indent="-285750">
              <a:buFont typeface="Wingdings" panose="05000000000000000000" pitchFamily="2" charset="2"/>
              <a:buChar char="ü"/>
            </a:pPr>
            <a:r>
              <a:rPr lang="tr-TR" dirty="0"/>
              <a:t>İyi bir konsantrasyon için dinlemenin önemi de unutulmamalıdır.</a:t>
            </a:r>
            <a:endParaRPr lang="tr-TR" b="1" dirty="0" smtClean="0"/>
          </a:p>
          <a:p>
            <a:pPr marL="285750" indent="-285750">
              <a:buFont typeface="Wingdings" panose="05000000000000000000" pitchFamily="2" charset="2"/>
              <a:buChar char="ü"/>
            </a:pPr>
            <a:endParaRPr lang="tr-TR" b="1" dirty="0" smtClean="0"/>
          </a:p>
          <a:p>
            <a:pPr marL="285750" indent="-285750">
              <a:buFont typeface="Wingdings" panose="05000000000000000000" pitchFamily="2" charset="2"/>
              <a:buChar char="ü"/>
            </a:pPr>
            <a:endParaRPr lang="tr-TR" b="1" dirty="0"/>
          </a:p>
          <a:p>
            <a:pPr marL="285750" indent="-285750">
              <a:buFont typeface="Wingdings" panose="05000000000000000000" pitchFamily="2" charset="2"/>
              <a:buChar char="ü"/>
            </a:pPr>
            <a:endParaRPr lang="tr-TR" b="1" dirty="0" smtClean="0"/>
          </a:p>
          <a:p>
            <a:endParaRPr lang="tr-TR" b="1" dirty="0"/>
          </a:p>
          <a:p>
            <a:endParaRPr lang="tr-TR" b="1"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84698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66225" y="923279"/>
            <a:ext cx="8026400" cy="10895290"/>
          </a:xfrm>
          <a:prstGeom prst="rect">
            <a:avLst/>
          </a:prstGeom>
          <a:noFill/>
        </p:spPr>
        <p:txBody>
          <a:bodyPr wrap="square" rtlCol="0">
            <a:spAutoFit/>
          </a:bodyPr>
          <a:lstStyle/>
          <a:p>
            <a:r>
              <a:rPr lang="tr-TR" b="1" dirty="0" smtClean="0"/>
              <a:t>KİTAP ÖNERİLERİ</a:t>
            </a:r>
          </a:p>
          <a:p>
            <a:endParaRPr lang="tr-TR" b="1" dirty="0"/>
          </a:p>
          <a:p>
            <a:pPr marL="285750" indent="-285750">
              <a:buFont typeface="Wingdings" panose="05000000000000000000" pitchFamily="2" charset="2"/>
              <a:buChar char="ü"/>
            </a:pPr>
            <a:r>
              <a:rPr lang="tr-TR" dirty="0" smtClean="0"/>
              <a:t>Artık düzenli kitap okumanın verimi artırdığını biliyorsun. Sana birkaç öneri..</a:t>
            </a:r>
          </a:p>
          <a:p>
            <a:pPr marL="285750" indent="-285750">
              <a:buFont typeface="Wingdings" panose="05000000000000000000" pitchFamily="2" charset="2"/>
              <a:buChar char="ü"/>
            </a:pPr>
            <a:endParaRPr lang="tr-TR" dirty="0"/>
          </a:p>
          <a:p>
            <a:r>
              <a:rPr lang="tr-TR" b="1" dirty="0" smtClean="0"/>
              <a:t>İlkokul 			</a:t>
            </a:r>
            <a:r>
              <a:rPr lang="tr-TR" dirty="0" smtClean="0"/>
              <a:t>Sihirli Kitap (Fatih Erdoğan)</a:t>
            </a:r>
          </a:p>
          <a:p>
            <a:r>
              <a:rPr lang="tr-TR" dirty="0"/>
              <a:t>	</a:t>
            </a:r>
            <a:r>
              <a:rPr lang="tr-TR" dirty="0" smtClean="0"/>
              <a:t>		Yaşasın Ç Harfi Kardeşliği (Behiç Ak)</a:t>
            </a:r>
          </a:p>
          <a:p>
            <a:r>
              <a:rPr lang="tr-TR" dirty="0"/>
              <a:t>	</a:t>
            </a:r>
            <a:r>
              <a:rPr lang="tr-TR" dirty="0" smtClean="0"/>
              <a:t>		Çantamın Tuhaf Hikayesi (Sezer Ün)</a:t>
            </a:r>
          </a:p>
          <a:p>
            <a:pPr lvl="6"/>
            <a:r>
              <a:rPr lang="tr-TR" dirty="0" smtClean="0"/>
              <a:t>Dedemin Bakkalı (Şermin Yaşar</a:t>
            </a:r>
            <a:r>
              <a:rPr lang="tr-TR" dirty="0" smtClean="0"/>
              <a:t>)</a:t>
            </a:r>
          </a:p>
          <a:p>
            <a:pPr lvl="6"/>
            <a:endParaRPr lang="tr-TR" dirty="0" smtClean="0"/>
          </a:p>
          <a:p>
            <a:r>
              <a:rPr lang="tr-TR" b="1" dirty="0" smtClean="0"/>
              <a:t>Ortaokul			</a:t>
            </a:r>
            <a:r>
              <a:rPr lang="tr-TR" dirty="0" smtClean="0"/>
              <a:t>Yer Altında Bir Şehir (Kemalettin Tuğcu)</a:t>
            </a:r>
            <a:endParaRPr lang="tr-TR" dirty="0"/>
          </a:p>
          <a:p>
            <a:r>
              <a:rPr lang="tr-TR" b="1" dirty="0" smtClean="0"/>
              <a:t> 			</a:t>
            </a:r>
            <a:r>
              <a:rPr lang="tr-TR" dirty="0" smtClean="0"/>
              <a:t>Zaman Bisikleti (Bilgin Adalı)</a:t>
            </a:r>
          </a:p>
          <a:p>
            <a:r>
              <a:rPr lang="tr-TR" b="1" dirty="0"/>
              <a:t>	</a:t>
            </a:r>
            <a:r>
              <a:rPr lang="tr-TR" b="1" dirty="0" smtClean="0"/>
              <a:t>		</a:t>
            </a:r>
            <a:r>
              <a:rPr lang="tr-TR" dirty="0" smtClean="0"/>
              <a:t>Sahibini Arayan Keman (Koray Avcı Çakman)</a:t>
            </a:r>
          </a:p>
          <a:p>
            <a:r>
              <a:rPr lang="tr-TR" b="1" dirty="0" smtClean="0"/>
              <a:t>			</a:t>
            </a:r>
            <a:r>
              <a:rPr lang="tr-TR" dirty="0" smtClean="0"/>
              <a:t>İki Yıl Okul Tatili (Jules Verne</a:t>
            </a:r>
            <a:r>
              <a:rPr lang="tr-TR" dirty="0" smtClean="0"/>
              <a:t>)</a:t>
            </a:r>
          </a:p>
          <a:p>
            <a:r>
              <a:rPr lang="tr-TR" dirty="0"/>
              <a:t> </a:t>
            </a:r>
            <a:r>
              <a:rPr lang="tr-TR" dirty="0" smtClean="0"/>
              <a:t> </a:t>
            </a:r>
            <a:r>
              <a:rPr lang="tr-TR" b="1" dirty="0" smtClean="0"/>
              <a:t>Lise</a:t>
            </a:r>
            <a:endParaRPr lang="tr-TR" b="1" dirty="0" smtClean="0"/>
          </a:p>
          <a:p>
            <a:r>
              <a:rPr lang="tr-TR" b="1" dirty="0" smtClean="0"/>
              <a:t>Ders Çalışma ve </a:t>
            </a:r>
            <a:r>
              <a:rPr lang="tr-TR" b="1" dirty="0"/>
              <a:t>Öğrenme </a:t>
            </a:r>
            <a:r>
              <a:rPr lang="tr-TR" b="1" dirty="0" smtClean="0"/>
              <a:t>Yöntemleri </a:t>
            </a:r>
            <a:r>
              <a:rPr lang="tr-TR" dirty="0" smtClean="0"/>
              <a:t>(</a:t>
            </a:r>
            <a:r>
              <a:rPr lang="tr-TR" dirty="0"/>
              <a:t>Ali </a:t>
            </a:r>
            <a:r>
              <a:rPr lang="tr-TR" dirty="0" err="1"/>
              <a:t>Yıldırım,Ahmet</a:t>
            </a:r>
            <a:r>
              <a:rPr lang="tr-TR" dirty="0"/>
              <a:t> </a:t>
            </a:r>
            <a:r>
              <a:rPr lang="tr-TR" dirty="0" err="1"/>
              <a:t>Doğanay,Adil</a:t>
            </a:r>
            <a:r>
              <a:rPr lang="tr-TR" dirty="0"/>
              <a:t> Türkoğlu </a:t>
            </a:r>
            <a:r>
              <a:rPr lang="tr-TR" sz="1600" b="1" dirty="0" smtClean="0"/>
              <a:t>VERİMLİ DERS </a:t>
            </a:r>
            <a:r>
              <a:rPr lang="tr-TR" sz="1600" b="1" dirty="0"/>
              <a:t>ÇALIŞMA: Başarı İçin </a:t>
            </a:r>
            <a:r>
              <a:rPr lang="tr-TR" sz="1600" b="1" dirty="0" err="1"/>
              <a:t>İpuçlar</a:t>
            </a:r>
            <a:r>
              <a:rPr lang="tr-TR" sz="1600" b="1" dirty="0"/>
              <a:t> </a:t>
            </a:r>
            <a:r>
              <a:rPr lang="tr-TR" dirty="0" smtClean="0"/>
              <a:t>(Uğur KALKAN)    </a:t>
            </a:r>
          </a:p>
          <a:p>
            <a:pPr marL="285750" indent="-285750">
              <a:buFont typeface="Wingdings" panose="05000000000000000000" pitchFamily="2" charset="2"/>
              <a:buChar char="ü"/>
            </a:pPr>
            <a:endParaRPr lang="tr-TR" b="1" dirty="0" smtClean="0"/>
          </a:p>
          <a:p>
            <a:pPr marL="285750" indent="-285750">
              <a:buFont typeface="Wingdings" panose="05000000000000000000" pitchFamily="2" charset="2"/>
              <a:buChar char="ü"/>
            </a:pPr>
            <a:endParaRPr lang="tr-TR" b="1" dirty="0"/>
          </a:p>
          <a:p>
            <a:pPr marL="285750" indent="-285750">
              <a:buFont typeface="Wingdings" panose="05000000000000000000" pitchFamily="2" charset="2"/>
              <a:buChar char="ü"/>
            </a:pPr>
            <a:endParaRPr lang="tr-TR" b="1" dirty="0" smtClean="0"/>
          </a:p>
          <a:p>
            <a:endParaRPr lang="tr-TR" b="1" dirty="0"/>
          </a:p>
          <a:p>
            <a:endParaRPr lang="tr-TR" b="1"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b="1"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750087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solidFill>
                  <a:prstClr val="black"/>
                </a:solidFill>
                <a:latin typeface="Times New Roman" panose="02020603050405020304" pitchFamily="18" charset="0"/>
                <a:cs typeface="Times New Roman" panose="02020603050405020304" pitchFamily="18" charset="0"/>
              </a:rPr>
              <a:t>VERİMLİ DERS ÇALIŞMA TEKNİKLERİ</a:t>
            </a:r>
            <a:endParaRPr lang="tr-TR" b="1" dirty="0">
              <a:solidFill>
                <a:prstClr val="black"/>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solidFill>
                  <a:prstClr val="black"/>
                </a:solidFill>
              </a:rPr>
              <a:t>        </a:t>
            </a:r>
            <a:endParaRPr lang="tr-TR" dirty="0">
              <a:solidFill>
                <a:prstClr val="black"/>
              </a:solidFill>
            </a:endParaRPr>
          </a:p>
        </p:txBody>
      </p:sp>
      <p:sp>
        <p:nvSpPr>
          <p:cNvPr id="2" name="Metin kutusu 1"/>
          <p:cNvSpPr txBox="1"/>
          <p:nvPr/>
        </p:nvSpPr>
        <p:spPr>
          <a:xfrm>
            <a:off x="425353" y="1182586"/>
            <a:ext cx="8523635" cy="6217087"/>
          </a:xfrm>
          <a:prstGeom prst="rect">
            <a:avLst/>
          </a:prstGeom>
          <a:noFill/>
        </p:spPr>
        <p:txBody>
          <a:bodyPr wrap="square" rtlCol="0">
            <a:spAutoFit/>
          </a:bodyPr>
          <a:lstStyle/>
          <a:p>
            <a:r>
              <a:rPr lang="tr-TR" sz="2000" b="1" dirty="0">
                <a:solidFill>
                  <a:prstClr val="black"/>
                </a:solidFill>
              </a:rPr>
              <a:t> </a:t>
            </a:r>
            <a:r>
              <a:rPr lang="tr-TR" sz="2000" b="1" dirty="0" smtClean="0">
                <a:solidFill>
                  <a:prstClr val="black"/>
                </a:solidFill>
              </a:rPr>
              <a:t> </a:t>
            </a:r>
            <a:r>
              <a:rPr lang="tr-TR" sz="2800" b="1" dirty="0" smtClean="0">
                <a:solidFill>
                  <a:prstClr val="black"/>
                </a:solidFill>
              </a:rPr>
              <a:t>DİNLEDİĞİNİZ İÇİN TEŞEKLÜR EDERİZ.</a:t>
            </a:r>
          </a:p>
          <a:p>
            <a:endParaRPr lang="tr-TR" sz="2800" b="1" dirty="0">
              <a:solidFill>
                <a:prstClr val="black"/>
              </a:solidFill>
            </a:endParaRPr>
          </a:p>
          <a:p>
            <a:endParaRPr lang="tr-TR" sz="2800" b="1" dirty="0" smtClean="0">
              <a:solidFill>
                <a:prstClr val="black"/>
              </a:solidFill>
            </a:endParaRPr>
          </a:p>
          <a:p>
            <a:r>
              <a:rPr lang="tr-TR" sz="2800" b="1">
                <a:solidFill>
                  <a:prstClr val="black"/>
                </a:solidFill>
              </a:rPr>
              <a:t> </a:t>
            </a:r>
            <a:r>
              <a:rPr lang="tr-TR" sz="2800" b="1" smtClean="0">
                <a:solidFill>
                  <a:prstClr val="black"/>
                </a:solidFill>
              </a:rPr>
              <a:t> </a:t>
            </a:r>
            <a:endParaRPr lang="tr-TR" sz="2800" b="1" dirty="0">
              <a:solidFill>
                <a:prstClr val="black"/>
              </a:solidFill>
            </a:endParaRPr>
          </a:p>
          <a:p>
            <a:r>
              <a:rPr lang="tr-TR" sz="2800" b="1" dirty="0" smtClean="0">
                <a:solidFill>
                  <a:prstClr val="black"/>
                </a:solidFill>
              </a:rPr>
              <a:t>    SORU VE ÖNERİLER</a:t>
            </a:r>
            <a:endParaRPr lang="tr-TR" sz="2800" b="1" dirty="0">
              <a:solidFill>
                <a:prstClr val="black"/>
              </a:solidFill>
            </a:endParaRPr>
          </a:p>
          <a:p>
            <a:endParaRPr lang="tr-TR" sz="2000" b="1" dirty="0" smtClean="0">
              <a:solidFill>
                <a:prstClr val="black"/>
              </a:solidFill>
            </a:endParaRPr>
          </a:p>
          <a:p>
            <a:endParaRPr lang="tr-TR" sz="2000" b="1" dirty="0">
              <a:solidFill>
                <a:prstClr val="black"/>
              </a:solidFill>
            </a:endParaRPr>
          </a:p>
          <a:p>
            <a:endParaRPr lang="tr-TR" sz="2000" b="1" dirty="0" smtClean="0">
              <a:solidFill>
                <a:prstClr val="black"/>
              </a:solidFill>
            </a:endParaRPr>
          </a:p>
          <a:p>
            <a:endParaRPr lang="tr-TR" sz="2000" b="1" dirty="0">
              <a:solidFill>
                <a:prstClr val="black"/>
              </a:solidFill>
            </a:endParaRPr>
          </a:p>
          <a:p>
            <a:endParaRPr lang="tr-TR" sz="2000" b="1" dirty="0" smtClean="0">
              <a:solidFill>
                <a:prstClr val="black"/>
              </a:solidFill>
            </a:endParaRPr>
          </a:p>
          <a:p>
            <a:endParaRPr lang="tr-TR" sz="2000" b="1" dirty="0">
              <a:solidFill>
                <a:prstClr val="black"/>
              </a:solidFill>
            </a:endParaRPr>
          </a:p>
          <a:p>
            <a:endParaRPr lang="tr-TR" sz="2000" b="1" dirty="0" smtClean="0">
              <a:solidFill>
                <a:prstClr val="black"/>
              </a:solidFill>
            </a:endParaRPr>
          </a:p>
          <a:p>
            <a:endParaRPr lang="tr-TR" sz="2000" b="1" dirty="0">
              <a:solidFill>
                <a:prstClr val="black"/>
              </a:solidFill>
            </a:endParaRPr>
          </a:p>
          <a:p>
            <a:endParaRPr lang="tr-TR" sz="2000" b="1" dirty="0" smtClean="0">
              <a:solidFill>
                <a:prstClr val="black"/>
              </a:solidFill>
            </a:endParaRPr>
          </a:p>
          <a:p>
            <a:endParaRPr lang="tr-TR" sz="2000" b="1" dirty="0">
              <a:solidFill>
                <a:prstClr val="black"/>
              </a:solidFill>
            </a:endParaRPr>
          </a:p>
          <a:p>
            <a:endParaRPr lang="tr-TR" sz="2000" b="1" dirty="0" smtClean="0">
              <a:solidFill>
                <a:prstClr val="black"/>
              </a:solidFill>
            </a:endParaRPr>
          </a:p>
          <a:p>
            <a:endParaRPr lang="tr-TR" sz="2000" b="1" dirty="0" smtClean="0">
              <a:solidFill>
                <a:prstClr val="black"/>
              </a:solidFill>
            </a:endParaRPr>
          </a:p>
          <a:p>
            <a:endParaRPr lang="tr-TR" b="1" dirty="0" smtClean="0">
              <a:solidFill>
                <a:prstClr val="black"/>
              </a:solidFill>
            </a:endParaRPr>
          </a:p>
        </p:txBody>
      </p:sp>
    </p:spTree>
    <p:extLst>
      <p:ext uri="{BB962C8B-B14F-4D97-AF65-F5344CB8AC3E}">
        <p14:creationId xmlns:p14="http://schemas.microsoft.com/office/powerpoint/2010/main" val="509099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flipH="1">
            <a:off x="1334124" y="948544"/>
            <a:ext cx="8499423" cy="1261884"/>
          </a:xfrm>
          <a:prstGeom prst="rect">
            <a:avLst/>
          </a:prstGeom>
          <a:noFill/>
        </p:spPr>
        <p:txBody>
          <a:bodyPr wrap="square" rtlCol="0">
            <a:spAutoFit/>
          </a:bodyPr>
          <a:lstStyle/>
          <a:p>
            <a:r>
              <a:rPr lang="tr-TR" b="1" dirty="0" smtClean="0"/>
              <a:t>VERİMLİ DERS ÇALIŞMA NEDİR?   </a:t>
            </a:r>
          </a:p>
          <a:p>
            <a:endParaRPr lang="tr-TR" b="1" dirty="0" smtClean="0"/>
          </a:p>
          <a:p>
            <a:pPr marL="285750" indent="-285750">
              <a:buFont typeface="Wingdings" panose="05000000000000000000" pitchFamily="2" charset="2"/>
              <a:buChar char="§"/>
            </a:pPr>
            <a:r>
              <a:rPr lang="tr-TR" sz="2000" b="1" dirty="0" smtClean="0"/>
              <a:t> </a:t>
            </a:r>
            <a:r>
              <a:rPr lang="tr-TR" sz="2000" dirty="0" smtClean="0"/>
              <a:t>Öğrenme </a:t>
            </a:r>
            <a:r>
              <a:rPr lang="tr-TR" sz="2000" dirty="0"/>
              <a:t>yeteneğinin ve potansiyelinin belirli bir amaç doğrultusunda en üst seviyeye çıkarmak için yapılan bilinçli ve planlı </a:t>
            </a:r>
            <a:r>
              <a:rPr lang="tr-TR" sz="2000" dirty="0" smtClean="0"/>
              <a:t>çalışmadır</a:t>
            </a:r>
            <a:r>
              <a:rPr lang="tr-TR" dirty="0" smtClean="0"/>
              <a:t>.</a:t>
            </a:r>
            <a:endParaRPr lang="tr-TR" b="1"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1417"/>
            <a:ext cx="10691813" cy="5288258"/>
          </a:xfrm>
          <a:prstGeom prst="rect">
            <a:avLst/>
          </a:prstGeom>
        </p:spPr>
      </p:pic>
    </p:spTree>
    <p:extLst>
      <p:ext uri="{BB962C8B-B14F-4D97-AF65-F5344CB8AC3E}">
        <p14:creationId xmlns:p14="http://schemas.microsoft.com/office/powerpoint/2010/main" val="1977270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userDrawn="1"/>
        </p:nvGrpSpPr>
        <p:grpSpPr>
          <a:xfrm>
            <a:off x="799971" y="6167229"/>
            <a:ext cx="2212663" cy="382491"/>
            <a:chOff x="871957" y="6027056"/>
            <a:chExt cx="2523125" cy="436158"/>
          </a:xfrm>
        </p:grpSpPr>
        <p:pic>
          <p:nvPicPr>
            <p:cNvPr id="16" name="Resi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userDrawn="1"/>
          </p:nvSpPr>
          <p:spPr>
            <a:xfrm>
              <a:off x="1164503" y="6080814"/>
              <a:ext cx="2230579" cy="382400"/>
            </a:xfrm>
            <a:prstGeom prst="rect">
              <a:avLst/>
            </a:prstGeom>
            <a:noFill/>
          </p:spPr>
          <p:txBody>
            <a:bodyPr wrap="none" rtlCol="0">
              <a:spAutoFit/>
            </a:bodyPr>
            <a:lstStyle/>
            <a:p>
              <a:r>
                <a:rPr lang="tr-TR" sz="1579" b="1" dirty="0" smtClean="0">
                  <a:solidFill>
                    <a:schemeClr val="bg1"/>
                  </a:solidFill>
                </a:rPr>
                <a:t>batmanram.meb.k12</a:t>
              </a:r>
              <a:endParaRPr lang="tr-TR" sz="1579" dirty="0">
                <a:solidFill>
                  <a:schemeClr val="bg1"/>
                </a:solidFill>
              </a:endParaRPr>
            </a:p>
          </p:txBody>
        </p:sp>
      </p:grpSp>
      <p:grpSp>
        <p:nvGrpSpPr>
          <p:cNvPr id="4" name="Grup 3"/>
          <p:cNvGrpSpPr/>
          <p:nvPr userDrawn="1"/>
        </p:nvGrpSpPr>
        <p:grpSpPr>
          <a:xfrm>
            <a:off x="3033814" y="6209387"/>
            <a:ext cx="1748328" cy="318083"/>
            <a:chOff x="3608131" y="5562994"/>
            <a:chExt cx="1993635" cy="362714"/>
          </a:xfrm>
        </p:grpSpPr>
        <p:pic>
          <p:nvPicPr>
            <p:cNvPr id="14" name="Resi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userDrawn="1"/>
          </p:nvSpPr>
          <p:spPr>
            <a:xfrm>
              <a:off x="3960441" y="5565846"/>
              <a:ext cx="1641325" cy="350961"/>
            </a:xfrm>
            <a:prstGeom prst="rect">
              <a:avLst/>
            </a:prstGeom>
            <a:noFill/>
          </p:spPr>
          <p:txBody>
            <a:bodyPr wrap="none" rtlCol="0">
              <a:spAutoFit/>
            </a:bodyPr>
            <a:lstStyle/>
            <a:p>
              <a:r>
                <a:rPr lang="tr-TR" sz="1400" b="1" dirty="0" err="1" smtClean="0">
                  <a:solidFill>
                    <a:schemeClr val="bg1"/>
                  </a:solidFill>
                </a:rPr>
                <a:t>Batmanrehberlik</a:t>
              </a:r>
              <a:endParaRPr lang="tr-TR" sz="1579" dirty="0">
                <a:solidFill>
                  <a:schemeClr val="bg1"/>
                </a:solidFill>
              </a:endParaRPr>
            </a:p>
          </p:txBody>
        </p:sp>
      </p:grpSp>
      <p:grpSp>
        <p:nvGrpSpPr>
          <p:cNvPr id="5" name="Grup 4"/>
          <p:cNvGrpSpPr/>
          <p:nvPr userDrawn="1"/>
        </p:nvGrpSpPr>
        <p:grpSpPr>
          <a:xfrm>
            <a:off x="4782142" y="6183307"/>
            <a:ext cx="1681197" cy="335348"/>
            <a:chOff x="1705091" y="6053072"/>
            <a:chExt cx="1917088" cy="382401"/>
          </a:xfrm>
        </p:grpSpPr>
        <p:pic>
          <p:nvPicPr>
            <p:cNvPr id="12" name="Resim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userDrawn="1"/>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p14="http://schemas.microsoft.com/office/powerpoint/2010/main" val="242603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899410" y="1528997"/>
            <a:ext cx="8934138" cy="4431983"/>
          </a:xfrm>
          <a:prstGeom prst="rect">
            <a:avLst/>
          </a:prstGeom>
          <a:noFill/>
        </p:spPr>
        <p:txBody>
          <a:bodyPr wrap="square" rtlCol="0">
            <a:spAutoFit/>
          </a:bodyPr>
          <a:lstStyle/>
          <a:p>
            <a:r>
              <a:rPr lang="tr-TR" sz="2400" b="1" dirty="0" smtClean="0"/>
              <a:t>VERİMLİ DERS ÇALIŞMA YÖNTEMLERİ</a:t>
            </a:r>
          </a:p>
          <a:p>
            <a:endParaRPr lang="tr-TR" sz="2400" b="1" dirty="0"/>
          </a:p>
          <a:p>
            <a:pPr marL="285750" indent="-285750">
              <a:buFont typeface="Wingdings" panose="05000000000000000000" pitchFamily="2" charset="2"/>
              <a:buChar char="§"/>
            </a:pPr>
            <a:r>
              <a:rPr lang="tr-TR" sz="2400" dirty="0" smtClean="0"/>
              <a:t>Öğrencilerin </a:t>
            </a:r>
            <a:r>
              <a:rPr lang="tr-TR" sz="2400" dirty="0"/>
              <a:t>derslerde başarı elde etmeleri, sadece ders materyallerini anlamakla değil, aynı zamanda içsel motivasyonlarını sürdürmek ve verimli ders çalışma stratejilerini benimsemekle </a:t>
            </a:r>
            <a:r>
              <a:rPr lang="tr-TR" sz="2400" dirty="0" smtClean="0"/>
              <a:t>mümkündür.</a:t>
            </a:r>
          </a:p>
          <a:p>
            <a:pPr marL="285750" indent="-285750">
              <a:buFont typeface="Wingdings" panose="05000000000000000000" pitchFamily="2" charset="2"/>
              <a:buChar char="§"/>
            </a:pPr>
            <a:endParaRPr lang="tr-TR" sz="2400" dirty="0" smtClean="0"/>
          </a:p>
          <a:p>
            <a:pPr marL="285750" indent="-285750">
              <a:buFont typeface="Wingdings" panose="05000000000000000000" pitchFamily="2" charset="2"/>
              <a:buChar char="§"/>
            </a:pPr>
            <a:r>
              <a:rPr lang="tr-TR" sz="2400" dirty="0"/>
              <a:t>Her öğrencinin öğrenme tarzı farklıdır ve bu nedenle verimli ders çalışma stratejileri bireyler arasında farklılık gösterebilir. Ancak, genel olarak başarılı bir ders çalışma süreci için kullanılabilecek bazı etkili stratejiler bulunmaktadır. Şimdi bu stratejilere bakalım.</a:t>
            </a:r>
          </a:p>
          <a:p>
            <a:pPr marL="285750" indent="-285750">
              <a:buFont typeface="Wingdings" panose="05000000000000000000" pitchFamily="2" charset="2"/>
              <a:buChar char="§"/>
            </a:pPr>
            <a:endParaRPr lang="tr-TR" b="1" dirty="0"/>
          </a:p>
        </p:txBody>
      </p:sp>
    </p:spTree>
    <p:extLst>
      <p:ext uri="{BB962C8B-B14F-4D97-AF65-F5344CB8AC3E}">
        <p14:creationId xmlns:p14="http://schemas.microsoft.com/office/powerpoint/2010/main" val="2587769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73200" y="2580640"/>
            <a:ext cx="8026400" cy="4708981"/>
          </a:xfrm>
          <a:prstGeom prst="rect">
            <a:avLst/>
          </a:prstGeom>
          <a:noFill/>
        </p:spPr>
        <p:txBody>
          <a:bodyPr wrap="square" rtlCol="0">
            <a:spAutoFit/>
          </a:bodyPr>
          <a:lstStyle/>
          <a:p>
            <a:r>
              <a:rPr lang="tr-TR" sz="2000" b="1" dirty="0" smtClean="0"/>
              <a:t>1. </a:t>
            </a:r>
            <a:r>
              <a:rPr lang="tr-TR" sz="2000" b="1" dirty="0" smtClean="0"/>
              <a:t>ÇALIŞMA ORTAMINIZI DÜZENLEYİN</a:t>
            </a:r>
          </a:p>
          <a:p>
            <a:endParaRPr lang="tr-TR" b="1" dirty="0" smtClean="0"/>
          </a:p>
          <a:p>
            <a:pPr marL="285750" indent="-285750">
              <a:buFont typeface="Wingdings" panose="05000000000000000000" pitchFamily="2" charset="2"/>
              <a:buChar char="ü"/>
            </a:pPr>
            <a:r>
              <a:rPr lang="tr-TR" sz="2400" dirty="0"/>
              <a:t>E</a:t>
            </a:r>
            <a:r>
              <a:rPr lang="tr-TR" sz="2400" dirty="0" smtClean="0"/>
              <a:t>tkili </a:t>
            </a:r>
            <a:r>
              <a:rPr lang="tr-TR" sz="2400" dirty="0"/>
              <a:t>bir çalışma ortamı oluşturmak, konsantrasyonu artırabilir ve </a:t>
            </a:r>
            <a:r>
              <a:rPr lang="tr-TR" sz="2400" dirty="0" smtClean="0"/>
              <a:t>öğrenme deneyimini </a:t>
            </a:r>
            <a:r>
              <a:rPr lang="tr-TR" sz="2400" dirty="0"/>
              <a:t>olumlu yönde </a:t>
            </a:r>
            <a:r>
              <a:rPr lang="tr-TR" sz="2400" dirty="0" smtClean="0"/>
              <a:t>etkileyebilir.</a:t>
            </a:r>
          </a:p>
          <a:p>
            <a:pPr marL="285750" indent="-285750">
              <a:buFont typeface="Wingdings" panose="05000000000000000000" pitchFamily="2" charset="2"/>
              <a:buChar char="ü"/>
            </a:pPr>
            <a:r>
              <a:rPr lang="tr-TR" sz="2400" dirty="0" smtClean="0"/>
              <a:t>Stanford Üniversitesinin araştırmasına göre, dağınık masada çalışan öğrenciler %25 daha çabuk dikkat kaybı yaşamaktadır.</a:t>
            </a:r>
          </a:p>
          <a:p>
            <a:pPr marL="285750" indent="-285750">
              <a:buFont typeface="Wingdings" panose="05000000000000000000" pitchFamily="2" charset="2"/>
              <a:buChar char="ü"/>
            </a:pPr>
            <a:r>
              <a:rPr lang="tr-TR" sz="2400" dirty="0" smtClean="0"/>
              <a:t>Sessiz ve dikkat dağıtıcı unsurlardan arındırılmış bir ortam seçilmeli.</a:t>
            </a:r>
          </a:p>
          <a:p>
            <a:pPr marL="285750" indent="-285750">
              <a:buFont typeface="Wingdings" panose="05000000000000000000" pitchFamily="2" charset="2"/>
              <a:buChar char="ü"/>
            </a:pPr>
            <a:r>
              <a:rPr lang="tr-TR" sz="2400" dirty="0" smtClean="0"/>
              <a:t>Masada yalnızca gerekli materyaller bulunmalı.</a:t>
            </a:r>
          </a:p>
          <a:p>
            <a:pPr marL="285750" indent="-285750">
              <a:buFont typeface="Wingdings" panose="05000000000000000000" pitchFamily="2" charset="2"/>
              <a:buChar char="ü"/>
            </a:pPr>
            <a:r>
              <a:rPr lang="tr-TR" sz="2400" dirty="0" smtClean="0"/>
              <a:t>Işık ve havalandırma öğrenme verimini doğrudan etkiler.</a:t>
            </a:r>
          </a:p>
          <a:p>
            <a:pPr marL="285750" indent="-285750">
              <a:buFont typeface="Wingdings" panose="05000000000000000000" pitchFamily="2" charset="2"/>
              <a:buChar char="ü"/>
            </a:pPr>
            <a:r>
              <a:rPr lang="tr-TR" sz="2400" dirty="0" smtClean="0"/>
              <a:t>Telefon ve sosyal medya gibi dikkat dağıtıcılar uzaklaştırılmalı.</a:t>
            </a:r>
          </a:p>
          <a:p>
            <a:pPr marL="285750" indent="-285750">
              <a:buFont typeface="Wingdings" panose="05000000000000000000" pitchFamily="2" charset="2"/>
              <a:buChar char="ü"/>
            </a:pPr>
            <a:r>
              <a:rPr lang="tr-TR" sz="2400" dirty="0" smtClean="0"/>
              <a:t>Düzenli bir ortam, zihinsel netlik ve motivasyonu artırır.</a:t>
            </a:r>
            <a:endParaRPr lang="tr-TR" sz="2400" dirty="0"/>
          </a:p>
        </p:txBody>
      </p:sp>
    </p:spTree>
    <p:extLst>
      <p:ext uri="{BB962C8B-B14F-4D97-AF65-F5344CB8AC3E}">
        <p14:creationId xmlns:p14="http://schemas.microsoft.com/office/powerpoint/2010/main" val="2801800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83360" y="2125226"/>
            <a:ext cx="8026400" cy="4031873"/>
          </a:xfrm>
          <a:prstGeom prst="rect">
            <a:avLst/>
          </a:prstGeom>
          <a:noFill/>
        </p:spPr>
        <p:txBody>
          <a:bodyPr wrap="square" rtlCol="0">
            <a:spAutoFit/>
          </a:bodyPr>
          <a:lstStyle/>
          <a:p>
            <a:r>
              <a:rPr lang="tr-TR" sz="2000" b="1" dirty="0" smtClean="0"/>
              <a:t>2. HEDEFİNİZİ BELİRLEYİN</a:t>
            </a:r>
          </a:p>
          <a:p>
            <a:endParaRPr lang="tr-TR" sz="2000" b="1" dirty="0"/>
          </a:p>
          <a:p>
            <a:pPr marL="285750" indent="-285750">
              <a:buFont typeface="Wingdings" panose="05000000000000000000" pitchFamily="2" charset="2"/>
              <a:buChar char="ü"/>
            </a:pPr>
            <a:r>
              <a:rPr lang="tr-TR" sz="2000" dirty="0"/>
              <a:t>Hayatınız boyunca yapacağınız her çalışmada sizi motive eden şey bir hedefinizin olmasıdır. </a:t>
            </a:r>
            <a:endParaRPr lang="tr-TR" sz="2000" dirty="0" smtClean="0"/>
          </a:p>
          <a:p>
            <a:pPr marL="285750" indent="-285750">
              <a:buFont typeface="Wingdings" panose="05000000000000000000" pitchFamily="2" charset="2"/>
              <a:buChar char="ü"/>
            </a:pPr>
            <a:r>
              <a:rPr lang="tr-TR" sz="2000" dirty="0" smtClean="0"/>
              <a:t>Yayımlanan bir çalışmaya göre, hedef belirleyen öğrencilerin başarı oranının %33 daha yüksek olduğu belirtilmiştir.</a:t>
            </a:r>
          </a:p>
          <a:p>
            <a:pPr marL="285750" indent="-285750">
              <a:buFont typeface="Wingdings" panose="05000000000000000000" pitchFamily="2" charset="2"/>
              <a:buChar char="ü"/>
            </a:pPr>
            <a:r>
              <a:rPr lang="tr-TR" sz="2000" dirty="0" smtClean="0"/>
              <a:t>Ne için çalıştığını bilmek motivasyonu artırır.</a:t>
            </a:r>
          </a:p>
          <a:p>
            <a:pPr marL="285750" indent="-285750">
              <a:buFont typeface="Wingdings" panose="05000000000000000000" pitchFamily="2" charset="2"/>
              <a:buChar char="ü"/>
            </a:pPr>
            <a:r>
              <a:rPr lang="tr-TR" sz="2000" dirty="0" smtClean="0"/>
              <a:t>Hedefler ölçülebilir, ulaşılabilir ve zaman sınırlı olmalı.</a:t>
            </a:r>
          </a:p>
          <a:p>
            <a:pPr marL="285750" indent="-285750">
              <a:buFont typeface="Wingdings" panose="05000000000000000000" pitchFamily="2" charset="2"/>
              <a:buChar char="ü"/>
            </a:pPr>
            <a:r>
              <a:rPr lang="tr-TR" sz="2000" dirty="0" smtClean="0"/>
              <a:t>Büyük hedefler küçük adımlara bölünmeli.</a:t>
            </a:r>
          </a:p>
          <a:p>
            <a:pPr marL="285750" indent="-285750">
              <a:buFont typeface="Wingdings" panose="05000000000000000000" pitchFamily="2" charset="2"/>
              <a:buChar char="ü"/>
            </a:pPr>
            <a:r>
              <a:rPr lang="tr-TR" sz="2000" dirty="0" smtClean="0"/>
              <a:t>Her tamamlanan hedef, özgüveni ve çalışma isteğini güçlendirir. Tamamlananlara tik vb. işaretlemek daha çok motive olmanı sağlayabilir.</a:t>
            </a:r>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3568844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52880" y="1940560"/>
            <a:ext cx="8026400" cy="4678204"/>
          </a:xfrm>
          <a:prstGeom prst="rect">
            <a:avLst/>
          </a:prstGeom>
          <a:noFill/>
        </p:spPr>
        <p:txBody>
          <a:bodyPr wrap="square" rtlCol="0">
            <a:spAutoFit/>
          </a:bodyPr>
          <a:lstStyle/>
          <a:p>
            <a:r>
              <a:rPr lang="tr-TR" sz="2000" b="1" dirty="0" smtClean="0"/>
              <a:t>3. Çalışma Planınızı Oluşturun </a:t>
            </a:r>
          </a:p>
          <a:p>
            <a:endParaRPr lang="tr-TR" sz="2000" b="1" dirty="0"/>
          </a:p>
          <a:p>
            <a:pPr marL="285750" indent="-285750">
              <a:buFont typeface="Wingdings" panose="05000000000000000000" pitchFamily="2" charset="2"/>
              <a:buChar char="ü"/>
            </a:pPr>
            <a:r>
              <a:rPr lang="tr-TR" sz="2000" dirty="0"/>
              <a:t>Aynı anda birçok ders ve konu üzerinde çalışmanız gereken ve hangisine önce başlayacağınızı belirlemekte zorlandığınız anlar olur</a:t>
            </a:r>
            <a:r>
              <a:rPr lang="tr-TR" sz="2000" dirty="0" smtClean="0"/>
              <a:t>. Bu durum plansızlıktan kaynaklanmaktadır.</a:t>
            </a:r>
          </a:p>
          <a:p>
            <a:pPr marL="285750" indent="-285750">
              <a:buFont typeface="Wingdings" panose="05000000000000000000" pitchFamily="2" charset="2"/>
              <a:buChar char="ü"/>
            </a:pPr>
            <a:r>
              <a:rPr lang="tr-TR" sz="2000" dirty="0" smtClean="0"/>
              <a:t>Harvard Üniversitesi araştırmasına göre, planlı çalışan öğrenciler sınavlarda ortalama bir not daha yüksek performans gösterdiği belirlenmiş.</a:t>
            </a:r>
          </a:p>
          <a:p>
            <a:pPr marL="285750" indent="-285750">
              <a:buFont typeface="Wingdings" panose="05000000000000000000" pitchFamily="2" charset="2"/>
              <a:buChar char="ü"/>
            </a:pPr>
            <a:r>
              <a:rPr lang="tr-TR" sz="2000" dirty="0" smtClean="0"/>
              <a:t>Ne zaman, ne kadar ve hangi derse çalışılacağı önceden belirlenmeli.</a:t>
            </a:r>
          </a:p>
          <a:p>
            <a:pPr marL="285750" indent="-285750">
              <a:buFont typeface="Wingdings" panose="05000000000000000000" pitchFamily="2" charset="2"/>
              <a:buChar char="ü"/>
            </a:pPr>
            <a:r>
              <a:rPr lang="tr-TR" sz="2000" dirty="0" smtClean="0"/>
              <a:t>Günlük/ Haftalık plan düzeni ve sürekliliği sağlar.</a:t>
            </a:r>
          </a:p>
          <a:p>
            <a:pPr marL="285750" indent="-285750">
              <a:buFont typeface="Wingdings" panose="05000000000000000000" pitchFamily="2" charset="2"/>
              <a:buChar char="ü"/>
            </a:pPr>
            <a:r>
              <a:rPr lang="tr-TR" sz="2000" dirty="0" smtClean="0"/>
              <a:t>Planlı ilerlemek aynı zamanda dengeli çalışmayı sağlar. Böylelikle zorlandığın ve çalışmak istemediğin dersleri de çalışmış olursun.</a:t>
            </a:r>
          </a:p>
          <a:p>
            <a:pPr marL="285750" indent="-285750">
              <a:buFont typeface="Wingdings" panose="05000000000000000000" pitchFamily="2" charset="2"/>
              <a:buChar char="ü"/>
            </a:pPr>
            <a:r>
              <a:rPr lang="tr-TR" sz="2000" dirty="0" smtClean="0"/>
              <a:t>Planın içinde tekrar ve mola zamanları olmalı.</a:t>
            </a:r>
          </a:p>
          <a:p>
            <a:pPr marL="285750" indent="-285750">
              <a:buFont typeface="Wingdings" panose="05000000000000000000" pitchFamily="2" charset="2"/>
              <a:buChar char="ü"/>
            </a:pPr>
            <a:r>
              <a:rPr lang="tr-TR" sz="2000" dirty="0" smtClean="0"/>
              <a:t>Plan esnek ama istikrarlı uygulanmalı.</a:t>
            </a:r>
          </a:p>
          <a:p>
            <a:endParaRPr lang="tr-TR" b="1" dirty="0" smtClean="0"/>
          </a:p>
        </p:txBody>
      </p:sp>
    </p:spTree>
    <p:extLst>
      <p:ext uri="{BB962C8B-B14F-4D97-AF65-F5344CB8AC3E}">
        <p14:creationId xmlns:p14="http://schemas.microsoft.com/office/powerpoint/2010/main" val="768432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73200" y="2309892"/>
            <a:ext cx="8026400" cy="4893647"/>
          </a:xfrm>
          <a:prstGeom prst="rect">
            <a:avLst/>
          </a:prstGeom>
          <a:noFill/>
        </p:spPr>
        <p:txBody>
          <a:bodyPr wrap="square" rtlCol="0">
            <a:spAutoFit/>
          </a:bodyPr>
          <a:lstStyle/>
          <a:p>
            <a:r>
              <a:rPr lang="tr-TR" sz="2000" b="1" dirty="0" smtClean="0"/>
              <a:t>4. Farklı Kaynaklardan Yararlanın</a:t>
            </a:r>
          </a:p>
          <a:p>
            <a:endParaRPr lang="tr-TR" sz="2000" b="1" dirty="0"/>
          </a:p>
          <a:p>
            <a:pPr marL="285750" indent="-285750">
              <a:buFont typeface="Wingdings" panose="05000000000000000000" pitchFamily="2" charset="2"/>
              <a:buChar char="ü"/>
            </a:pPr>
            <a:r>
              <a:rPr lang="tr-TR" sz="2000" dirty="0" smtClean="0"/>
              <a:t>Yapılan araştırmalar, aynı konuyu farklı kaynaklardan öğrenen öğrencilerin bilgiyi %45 daha kalıcı hatırladığını ortaya koyuyor.</a:t>
            </a:r>
          </a:p>
          <a:p>
            <a:pPr marL="285750" indent="-285750">
              <a:buFont typeface="Wingdings" panose="05000000000000000000" pitchFamily="2" charset="2"/>
              <a:buChar char="ü"/>
            </a:pPr>
            <a:r>
              <a:rPr lang="tr-TR" sz="2000" dirty="0" smtClean="0"/>
              <a:t>Tek bir kaynağa bağlı kalmak, bilgiyi sınırlı hale getirir.</a:t>
            </a:r>
          </a:p>
          <a:p>
            <a:pPr marL="285750" indent="-285750">
              <a:buFont typeface="Wingdings" panose="05000000000000000000" pitchFamily="2" charset="2"/>
              <a:buChar char="ü"/>
            </a:pPr>
            <a:r>
              <a:rPr lang="tr-TR" sz="2000" dirty="0" smtClean="0"/>
              <a:t>Kitap, video, soru bankası, dijital platformlar bir arada ve birbirini destekleyici şekilde kullanılmalı.</a:t>
            </a:r>
          </a:p>
          <a:p>
            <a:pPr marL="285750" indent="-285750">
              <a:buFont typeface="Wingdings" panose="05000000000000000000" pitchFamily="2" charset="2"/>
              <a:buChar char="ü"/>
            </a:pPr>
            <a:r>
              <a:rPr lang="tr-TR" sz="2000" dirty="0" smtClean="0"/>
              <a:t>Farklı anlatımlar, konuyu daha iyi kavramayı sağlar.</a:t>
            </a:r>
          </a:p>
          <a:p>
            <a:pPr marL="285750" indent="-285750">
              <a:buFont typeface="Wingdings" panose="05000000000000000000" pitchFamily="2" charset="2"/>
              <a:buChar char="ü"/>
            </a:pPr>
            <a:r>
              <a:rPr lang="tr-TR" sz="2000" dirty="0" smtClean="0"/>
              <a:t>Çeşitli kaynaklarla çalışmak, eleştirel düşünme ve analiz becerilerini geliştirir.</a:t>
            </a:r>
          </a:p>
          <a:p>
            <a:pPr marL="285750" indent="-285750">
              <a:buFont typeface="Wingdings" panose="05000000000000000000" pitchFamily="2" charset="2"/>
              <a:buChar char="ü"/>
            </a:pPr>
            <a:r>
              <a:rPr lang="tr-TR" sz="2000" dirty="0" smtClean="0"/>
              <a:t>Aynı bilgiyi farklı kaynaklarda farklı soru tipleriyle görmek bilginin daha kalıcı olmasını sağlar.</a:t>
            </a:r>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427371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73200" y="2309892"/>
            <a:ext cx="8026400" cy="4832092"/>
          </a:xfrm>
          <a:prstGeom prst="rect">
            <a:avLst/>
          </a:prstGeom>
          <a:noFill/>
        </p:spPr>
        <p:txBody>
          <a:bodyPr wrap="square" rtlCol="0">
            <a:spAutoFit/>
          </a:bodyPr>
          <a:lstStyle/>
          <a:p>
            <a:r>
              <a:rPr lang="tr-TR" sz="2000" b="1" dirty="0" smtClean="0"/>
              <a:t>5. Derse Hazırlıklı Katılın</a:t>
            </a:r>
          </a:p>
          <a:p>
            <a:endParaRPr lang="tr-TR" sz="2000" b="1" dirty="0"/>
          </a:p>
          <a:p>
            <a:pPr marL="285750" indent="-285750">
              <a:buFont typeface="Wingdings" panose="05000000000000000000" pitchFamily="2" charset="2"/>
              <a:buChar char="ü"/>
            </a:pPr>
            <a:r>
              <a:rPr lang="tr-TR" sz="2000" dirty="0"/>
              <a:t>Derslere ön hazırlık yaparak gitmek derse ve konulara olan önyargınızın kırılmasını ve derse aktif katılımınızı sağlayacaktır</a:t>
            </a:r>
            <a:r>
              <a:rPr lang="tr-TR" sz="2000" dirty="0" smtClean="0"/>
              <a:t>. </a:t>
            </a:r>
          </a:p>
          <a:p>
            <a:pPr marL="285750" indent="-285750">
              <a:buFont typeface="Wingdings" panose="05000000000000000000" pitchFamily="2" charset="2"/>
              <a:buChar char="ü"/>
            </a:pPr>
            <a:r>
              <a:rPr lang="tr-TR" sz="2000" dirty="0" smtClean="0"/>
              <a:t>Ön hazırlık yapan öğrenciler, derste anlatılan bilgilerin %50’sini ilk seferde daha iyi kavrıyor.</a:t>
            </a:r>
          </a:p>
          <a:p>
            <a:pPr marL="285750" indent="-285750">
              <a:buFont typeface="Wingdings" panose="05000000000000000000" pitchFamily="2" charset="2"/>
              <a:buChar char="ü"/>
            </a:pPr>
            <a:r>
              <a:rPr lang="tr-TR" sz="2000" dirty="0" smtClean="0"/>
              <a:t>Önceden konuya göz atmak, öğrenmeyi kolaylaştırır.</a:t>
            </a:r>
          </a:p>
          <a:p>
            <a:pPr marL="285750" indent="-285750">
              <a:buFont typeface="Wingdings" panose="05000000000000000000" pitchFamily="2" charset="2"/>
              <a:buChar char="ü"/>
            </a:pPr>
            <a:r>
              <a:rPr lang="tr-TR" sz="2000" dirty="0" smtClean="0"/>
              <a:t>Hazırlık, derse aktif katılımı artırır.</a:t>
            </a:r>
          </a:p>
          <a:p>
            <a:pPr marL="285750" indent="-285750">
              <a:buFont typeface="Wingdings" panose="05000000000000000000" pitchFamily="2" charset="2"/>
              <a:buChar char="ü"/>
            </a:pPr>
            <a:r>
              <a:rPr lang="tr-TR" sz="2000" dirty="0" smtClean="0"/>
              <a:t>Öğretmenin anlattıklarını daha hızlı anlamayı sağlar.</a:t>
            </a:r>
          </a:p>
          <a:p>
            <a:pPr marL="285750" indent="-285750">
              <a:buFont typeface="Wingdings" panose="05000000000000000000" pitchFamily="2" charset="2"/>
              <a:buChar char="ü"/>
            </a:pPr>
            <a:r>
              <a:rPr lang="tr-TR" sz="2000" dirty="0" smtClean="0"/>
              <a:t>Eksik noktaları fark edip sorular sorabilme fırsatı verir. </a:t>
            </a:r>
          </a:p>
          <a:p>
            <a:pPr marL="285750" indent="-285750">
              <a:buFont typeface="Wingdings" panose="05000000000000000000" pitchFamily="2" charset="2"/>
              <a:buChar char="ü"/>
            </a:pPr>
            <a:r>
              <a:rPr lang="tr-TR" sz="2000" dirty="0" smtClean="0"/>
              <a:t>Hazırlıklı olursanız özgüveniniz ve motivasyonunuz artar.</a:t>
            </a:r>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1375786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8527434-2908-8475-B286-A2FF13021F47}"/>
              </a:ext>
            </a:extLst>
          </p:cNvPr>
          <p:cNvSpPr txBox="1"/>
          <p:nvPr/>
        </p:nvSpPr>
        <p:spPr>
          <a:xfrm>
            <a:off x="3143688" y="456668"/>
            <a:ext cx="5471991"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VERİMLİ DERS ÇALIŞMA TEKNİKLERİ</a:t>
            </a:r>
            <a:endParaRPr lang="tr-TR" b="1" dirty="0">
              <a:latin typeface="Times New Roman" panose="02020603050405020304" pitchFamily="18" charset="0"/>
              <a:cs typeface="Times New Roman" panose="02020603050405020304" pitchFamily="18" charset="0"/>
            </a:endParaRPr>
          </a:p>
        </p:txBody>
      </p:sp>
      <p:sp>
        <p:nvSpPr>
          <p:cNvPr id="3" name="Metin kutusu 2"/>
          <p:cNvSpPr txBox="1"/>
          <p:nvPr/>
        </p:nvSpPr>
        <p:spPr>
          <a:xfrm>
            <a:off x="2936240" y="1940560"/>
            <a:ext cx="5821680" cy="369332"/>
          </a:xfrm>
          <a:prstGeom prst="rect">
            <a:avLst/>
          </a:prstGeom>
          <a:noFill/>
        </p:spPr>
        <p:txBody>
          <a:bodyPr wrap="square" rtlCol="0">
            <a:spAutoFit/>
          </a:bodyPr>
          <a:lstStyle/>
          <a:p>
            <a:r>
              <a:rPr lang="tr-TR" dirty="0" smtClean="0"/>
              <a:t>        </a:t>
            </a:r>
            <a:endParaRPr lang="tr-TR" dirty="0"/>
          </a:p>
        </p:txBody>
      </p:sp>
      <p:sp>
        <p:nvSpPr>
          <p:cNvPr id="2" name="Metin kutusu 1"/>
          <p:cNvSpPr txBox="1"/>
          <p:nvPr/>
        </p:nvSpPr>
        <p:spPr>
          <a:xfrm>
            <a:off x="1473200" y="2309892"/>
            <a:ext cx="8026400" cy="4216539"/>
          </a:xfrm>
          <a:prstGeom prst="rect">
            <a:avLst/>
          </a:prstGeom>
          <a:noFill/>
        </p:spPr>
        <p:txBody>
          <a:bodyPr wrap="square" rtlCol="0">
            <a:spAutoFit/>
          </a:bodyPr>
          <a:lstStyle/>
          <a:p>
            <a:r>
              <a:rPr lang="tr-TR" sz="2000" b="1" dirty="0" smtClean="0"/>
              <a:t>6. ZAMANI VERİMLİ KULLANIN</a:t>
            </a:r>
          </a:p>
          <a:p>
            <a:endParaRPr lang="tr-TR" sz="2000" dirty="0"/>
          </a:p>
          <a:p>
            <a:pPr marL="285750" indent="-285750">
              <a:buFont typeface="Wingdings" panose="05000000000000000000" pitchFamily="2" charset="2"/>
              <a:buChar char="ü"/>
            </a:pPr>
            <a:r>
              <a:rPr lang="tr-TR" sz="2000" dirty="0" smtClean="0"/>
              <a:t>Çalışma süresini önceliklere göre planlamak, daha çok iş bitirmeyi sağlar.</a:t>
            </a:r>
          </a:p>
          <a:p>
            <a:pPr marL="285750" indent="-285750">
              <a:buFont typeface="Wingdings" panose="05000000000000000000" pitchFamily="2" charset="2"/>
              <a:buChar char="ü"/>
            </a:pPr>
            <a:r>
              <a:rPr lang="tr-TR" sz="2000" dirty="0" err="1" smtClean="0"/>
              <a:t>Pomodoro</a:t>
            </a:r>
            <a:r>
              <a:rPr lang="tr-TR" sz="2000" dirty="0" smtClean="0"/>
              <a:t> Tekniği gibi yöntemlerle kısa aralar vererek verim artırılabilir. </a:t>
            </a:r>
          </a:p>
          <a:p>
            <a:pPr marL="285750" indent="-285750">
              <a:buFont typeface="Wingdings" panose="05000000000000000000" pitchFamily="2" charset="2"/>
              <a:buChar char="ü"/>
            </a:pPr>
            <a:r>
              <a:rPr lang="tr-TR" sz="2000" dirty="0" err="1" smtClean="0"/>
              <a:t>Pomodoro</a:t>
            </a:r>
            <a:r>
              <a:rPr lang="tr-TR" sz="2000" dirty="0" smtClean="0"/>
              <a:t> Tekniğini kullanan öğrenciler, odaklanma süresini %25 artırmaktadır.</a:t>
            </a:r>
          </a:p>
          <a:p>
            <a:pPr marL="285750" indent="-285750">
              <a:buFont typeface="Wingdings" panose="05000000000000000000" pitchFamily="2" charset="2"/>
              <a:buChar char="ü"/>
            </a:pPr>
            <a:r>
              <a:rPr lang="tr-TR" sz="2000" dirty="0" smtClean="0"/>
              <a:t>Dikkat dağıtıcı unsurlardan uzak durmak, zamanı boşa harcamayı önler.</a:t>
            </a:r>
          </a:p>
          <a:p>
            <a:pPr marL="285750" indent="-285750">
              <a:buFont typeface="Wingdings" panose="05000000000000000000" pitchFamily="2" charset="2"/>
              <a:buChar char="ü"/>
            </a:pPr>
            <a:r>
              <a:rPr lang="tr-TR" sz="2000" dirty="0" smtClean="0"/>
              <a:t>Günlük yapılacaklar listesi, motivasyonu ve odaklanmayı güçlendirir. </a:t>
            </a:r>
          </a:p>
          <a:p>
            <a:pPr marL="285750" indent="-285750">
              <a:buFont typeface="Wingdings" panose="05000000000000000000" pitchFamily="2" charset="2"/>
              <a:buChar char="ü"/>
            </a:pPr>
            <a:r>
              <a:rPr lang="tr-TR" sz="2000" dirty="0" smtClean="0"/>
              <a:t>Zamanı iyi yönetmek, stresi azaltır ve başarıyı artırır.</a:t>
            </a:r>
          </a:p>
          <a:p>
            <a:pPr marL="285750" indent="-285750">
              <a:buFont typeface="Wingdings" panose="05000000000000000000" pitchFamily="2" charset="2"/>
              <a:buChar char="ü"/>
            </a:pPr>
            <a:endParaRPr lang="tr-TR" dirty="0" smtClean="0"/>
          </a:p>
          <a:p>
            <a:endParaRPr lang="tr-TR" b="1" dirty="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endParaRPr lang="tr-TR" b="1" dirty="0" smtClean="0"/>
          </a:p>
        </p:txBody>
      </p:sp>
    </p:spTree>
    <p:extLst>
      <p:ext uri="{BB962C8B-B14F-4D97-AF65-F5344CB8AC3E}">
        <p14:creationId xmlns:p14="http://schemas.microsoft.com/office/powerpoint/2010/main" val="2202222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4399</TotalTime>
  <Words>1348</Words>
  <Application>Microsoft Office PowerPoint</Application>
  <PresentationFormat>Özel</PresentationFormat>
  <Paragraphs>326</Paragraphs>
  <Slides>20</Slides>
  <Notes>1</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20</vt:i4>
      </vt:variant>
    </vt:vector>
  </HeadingPairs>
  <TitlesOfParts>
    <vt:vector size="28" baseType="lpstr">
      <vt:lpstr>Arial</vt:lpstr>
      <vt:lpstr>Calibri</vt:lpstr>
      <vt:lpstr>Calibri Light</vt:lpstr>
      <vt:lpstr>Times New Roman</vt:lpstr>
      <vt:lpstr>Wingdings</vt:lpstr>
      <vt:lpstr>1_Özel Tasarım</vt:lpstr>
      <vt:lpstr>Özel Tasarım</vt:lpstr>
      <vt:lpstr>Office 2013 - 2022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DeLL</cp:lastModifiedBy>
  <cp:revision>436</cp:revision>
  <cp:lastPrinted>2023-08-01T15:43:42Z</cp:lastPrinted>
  <dcterms:created xsi:type="dcterms:W3CDTF">2023-06-22T09:30:24Z</dcterms:created>
  <dcterms:modified xsi:type="dcterms:W3CDTF">2025-09-03T08:23:42Z</dcterms:modified>
</cp:coreProperties>
</file>